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895" r:id="rId1"/>
    <p:sldMasterId id="2147483911" r:id="rId2"/>
  </p:sldMasterIdLst>
  <p:notesMasterIdLst>
    <p:notesMasterId r:id="rId45"/>
  </p:notesMasterIdLst>
  <p:sldIdLst>
    <p:sldId id="256" r:id="rId3"/>
    <p:sldId id="602" r:id="rId4"/>
    <p:sldId id="261" r:id="rId5"/>
    <p:sldId id="292" r:id="rId6"/>
    <p:sldId id="286" r:id="rId7"/>
    <p:sldId id="287" r:id="rId8"/>
    <p:sldId id="285" r:id="rId9"/>
    <p:sldId id="258" r:id="rId10"/>
    <p:sldId id="260" r:id="rId11"/>
    <p:sldId id="262" r:id="rId12"/>
    <p:sldId id="616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617" r:id="rId27"/>
    <p:sldId id="277" r:id="rId28"/>
    <p:sldId id="278" r:id="rId29"/>
    <p:sldId id="618" r:id="rId30"/>
    <p:sldId id="619" r:id="rId31"/>
    <p:sldId id="620" r:id="rId32"/>
    <p:sldId id="282" r:id="rId33"/>
    <p:sldId id="283" r:id="rId34"/>
    <p:sldId id="284" r:id="rId35"/>
    <p:sldId id="621" r:id="rId36"/>
    <p:sldId id="288" r:id="rId37"/>
    <p:sldId id="289" r:id="rId38"/>
    <p:sldId id="605" r:id="rId39"/>
    <p:sldId id="290" r:id="rId40"/>
    <p:sldId id="298" r:id="rId41"/>
    <p:sldId id="276" r:id="rId42"/>
    <p:sldId id="300" r:id="rId43"/>
    <p:sldId id="301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54FF"/>
    <a:srgbClr val="002164"/>
    <a:srgbClr val="284B87"/>
    <a:srgbClr val="FF93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22" autoAdjust="0"/>
    <p:restoredTop sz="95884" autoAdjust="0"/>
  </p:normalViewPr>
  <p:slideViewPr>
    <p:cSldViewPr snapToGrid="0" snapToObjects="1">
      <p:cViewPr varScale="1">
        <p:scale>
          <a:sx n="109" d="100"/>
          <a:sy n="109" d="100"/>
        </p:scale>
        <p:origin x="264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84"/>
    </p:cViewPr>
  </p:sorterViewPr>
  <p:notesViewPr>
    <p:cSldViewPr snapToGrid="0" snapToObjects="1">
      <p:cViewPr varScale="1">
        <p:scale>
          <a:sx n="84" d="100"/>
          <a:sy n="84" d="100"/>
        </p:scale>
        <p:origin x="26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9.xml"/><Relationship Id="rId1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D59C3-BCF5-BC45-87ED-AF8758B445C8}" type="datetimeFigureOut">
              <a:rPr lang="en-US" smtClean="0"/>
              <a:t>8/21/22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2884E-AB51-CE46-B606-030E2D62B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9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884E-AB51-CE46-B606-030E2D62BAA2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28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BE2278-9968-3F4B-AF38-20AD607787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F0EC3-F105-AB4A-85EE-A27F4BFCB1CA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340994" name="Rectangle 2">
            <a:extLst>
              <a:ext uri="{FF2B5EF4-FFF2-40B4-BE49-F238E27FC236}">
                <a16:creationId xmlns:a16="http://schemas.microsoft.com/office/drawing/2014/main" id="{4C95496E-DFC9-7D43-B39B-C596A3D1AC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>
            <a:extLst>
              <a:ext uri="{FF2B5EF4-FFF2-40B4-BE49-F238E27FC236}">
                <a16:creationId xmlns:a16="http://schemas.microsoft.com/office/drawing/2014/main" id="{DB13EA4E-97CA-724E-992D-4976F30BA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9602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526F570-57FB-0F40-A870-56DD8DBCF7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B33674-8C13-4244-BD4F-AE5D3B19896E}" type="slidenum">
              <a:rPr lang="en-US" altLang="en-US" sz="1200" b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 b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077CE83-5D9C-EE4B-8CF2-8041E7EA34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4228366A-D94E-CB48-A96C-74EBA034DA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31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C812D8-E623-7A4A-A72C-DFCA9C9CA2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FDF58-7BC0-2646-B994-6F7BC2C1EC3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66658" name="Rectangle 2">
            <a:extLst>
              <a:ext uri="{FF2B5EF4-FFF2-40B4-BE49-F238E27FC236}">
                <a16:creationId xmlns:a16="http://schemas.microsoft.com/office/drawing/2014/main" id="{F768A085-6803-D046-BD55-F3F08DAE50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2388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6659" name="Rectangle 3">
            <a:extLst>
              <a:ext uri="{FF2B5EF4-FFF2-40B4-BE49-F238E27FC236}">
                <a16:creationId xmlns:a16="http://schemas.microsoft.com/office/drawing/2014/main" id="{9FD2111C-DDEC-5442-ADCC-71094C2AF6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258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DF00D6-4C5D-554A-8263-3ECC5FE396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1BDDB-13ED-5B48-AFA6-C57B5F0C6AF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68706" name="Rectangle 2">
            <a:extLst>
              <a:ext uri="{FF2B5EF4-FFF2-40B4-BE49-F238E27FC236}">
                <a16:creationId xmlns:a16="http://schemas.microsoft.com/office/drawing/2014/main" id="{D97E083D-1903-BF42-AEFB-D3289B7519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2388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8707" name="Rectangle 3">
            <a:extLst>
              <a:ext uri="{FF2B5EF4-FFF2-40B4-BE49-F238E27FC236}">
                <a16:creationId xmlns:a16="http://schemas.microsoft.com/office/drawing/2014/main" id="{63EE49BC-A51E-4E47-A1A5-6EEE02C6C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775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58F644-A801-BE4D-9031-7A63A65D7C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F5292-EE06-7743-A8AC-D327D363CCA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64610" name="Rectangle 2">
            <a:extLst>
              <a:ext uri="{FF2B5EF4-FFF2-40B4-BE49-F238E27FC236}">
                <a16:creationId xmlns:a16="http://schemas.microsoft.com/office/drawing/2014/main" id="{D1799554-0317-2E4E-8B0F-50414AABDB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4611" name="Rectangle 3">
            <a:extLst>
              <a:ext uri="{FF2B5EF4-FFF2-40B4-BE49-F238E27FC236}">
                <a16:creationId xmlns:a16="http://schemas.microsoft.com/office/drawing/2014/main" id="{3C1A39C7-5F7E-1D47-832A-950A144A0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589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BE2278-9968-3F4B-AF38-20AD607787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F0EC3-F105-AB4A-85EE-A27F4BFCB1CA}" type="slidenum">
              <a:rPr lang="zh-CN" altLang="en-US"/>
              <a:pPr/>
              <a:t>36</a:t>
            </a:fld>
            <a:endParaRPr lang="en-US" altLang="zh-CN"/>
          </a:p>
        </p:txBody>
      </p:sp>
      <p:sp>
        <p:nvSpPr>
          <p:cNvPr id="340994" name="Rectangle 2">
            <a:extLst>
              <a:ext uri="{FF2B5EF4-FFF2-40B4-BE49-F238E27FC236}">
                <a16:creationId xmlns:a16="http://schemas.microsoft.com/office/drawing/2014/main" id="{4C95496E-DFC9-7D43-B39B-C596A3D1AC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>
            <a:extLst>
              <a:ext uri="{FF2B5EF4-FFF2-40B4-BE49-F238E27FC236}">
                <a16:creationId xmlns:a16="http://schemas.microsoft.com/office/drawing/2014/main" id="{DB13EA4E-97CA-724E-992D-4976F30BA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394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F7D38F3-920B-F24E-8C78-536D4F3A96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6CFAD9-41D1-434B-A5EC-7957ED7D76E9}" type="slidenum">
              <a:rPr lang="en-US" altLang="en-US" sz="1200" b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200" b="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81A1D288-B023-984E-8D15-8FEE4B1786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63A499F-C859-1543-8100-5ECC0C1013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054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4F46CD4F-6FBE-8A49-97FA-C11B0F343F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pitchFamily="2" charset="2"/>
              <a:buChar char="l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61F044-B0CE-804C-84DA-A67C9B89225A}" type="slidenum">
              <a:rPr lang="en-US" altLang="en-US" sz="1200" b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200" b="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ACEB4076-8D61-D944-A060-1E1AA31F39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AC0EF565-F25D-794B-B81F-A4DA991335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179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DCF7E-FB46-3B48-B977-64FFA50F7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474168-492A-8C45-A7AE-721DFF49F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77F6E-15C7-0342-AD3A-AAF1208E7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A118-3B30-6249-964F-DB2657C29115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895C5-EAB4-0546-A183-A256F56CD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171C2-D407-C545-808B-60854F1BD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63E3-82EC-A848-9710-7987A864C8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FD6F69-1A67-374A-B49A-C20D80692088}"/>
              </a:ext>
            </a:extLst>
          </p:cNvPr>
          <p:cNvSpPr/>
          <p:nvPr userDrawn="1"/>
        </p:nvSpPr>
        <p:spPr>
          <a:xfrm>
            <a:off x="-7882" y="0"/>
            <a:ext cx="12199882" cy="1797804"/>
          </a:xfrm>
          <a:prstGeom prst="rect">
            <a:avLst/>
          </a:prstGeom>
          <a:solidFill>
            <a:srgbClr val="002060">
              <a:alpha val="7059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5873FD9-55EE-804C-A6A0-147A510D2CBE}"/>
              </a:ext>
            </a:extLst>
          </p:cNvPr>
          <p:cNvSpPr txBox="1">
            <a:spLocks/>
          </p:cNvSpPr>
          <p:nvPr userDrawn="1"/>
        </p:nvSpPr>
        <p:spPr>
          <a:xfrm>
            <a:off x="-7882" y="6493790"/>
            <a:ext cx="1361087" cy="364210"/>
          </a:xfrm>
          <a:prstGeom prst="rect">
            <a:avLst/>
          </a:prstGeom>
        </p:spPr>
        <p:txBody>
          <a:bodyPr vert="horz" lIns="91440" tIns="45720" rIns="91440" bIns="45720" rtlCol="0" anchor="t" anchorCtr="1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70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33EB6-81CC-0F4B-B6B9-719D277A4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C89C8-F198-704C-9C87-3C64FBB71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B2A61-B83E-6E41-918C-53242064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4C05-CC1E-984E-9930-1DFA8CFF9417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5303-AE18-8D45-B279-836E3386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CABEA-224B-EF4C-A3FD-998E916F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A1398C-7BBA-4542-A866-B11BD0B6E2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5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999B44-FF35-0E4B-8943-9706120AA8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3A414-E73A-2B45-AEF6-3D9856E16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D9A0C-1C2C-7444-A55C-3953C420C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B14D-F989-2A4E-B0AF-6542590B9072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875FF-65D2-F24C-A4D0-830418E57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24567-15FA-C64F-8B2F-CD4E1CC5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62A596-E629-BE4F-8A26-882EA18B64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84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733" y="1052876"/>
            <a:ext cx="11123271" cy="5107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039790" y="35859"/>
            <a:ext cx="10163502" cy="658368"/>
          </a:xfrm>
          <a:noFill/>
        </p:spPr>
        <p:txBody>
          <a:bodyPr>
            <a:normAutofit/>
          </a:bodyPr>
          <a:lstStyle>
            <a:lvl1pPr>
              <a:defRPr sz="3200" b="1" i="0" baseline="0">
                <a:solidFill>
                  <a:srgbClr val="284B8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7882" y="6493790"/>
            <a:ext cx="1361087" cy="364210"/>
          </a:xfrm>
        </p:spPr>
        <p:txBody>
          <a:bodyPr anchor="t" anchorCtr="1"/>
          <a:lstStyle/>
          <a:p>
            <a:fld id="{D5E69BD8-3648-7945-9770-FB2E6BE08269}" type="datetime3">
              <a:rPr lang="en-US" smtClean="0"/>
              <a:t>21 August 2022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170A9A-6944-BB40-AD56-DB02D77556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602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61F76-998F-3A47-8839-D7A4C0735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94EA5-BBEA-7345-AFAA-5F19855C7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B30F3-764B-7443-BD9E-B13FD882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88714-FB61-D840-9B99-BCE407A69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A35A3-7B56-AE4B-8F7B-B5F36E42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05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4D6AD-0526-134D-9EA2-50048B4FD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FC9A6-4051-F849-9AA5-08462F4F5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34FE6-C6E0-0A45-A74C-352977AE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89703-58D0-014B-8F09-94313E13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7AA52-4BF2-EC48-A81F-E4F1DFBBD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41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D30EF-F4E4-AF47-A2DA-BF81F7037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C8683-5642-D94C-BB37-44368DCB3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AFC18-B983-FE45-A6EC-0D2377F4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8D5FD-6B4F-7E44-9287-3D7AC852B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2A450-0012-624E-B022-F917D0E6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24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CCBFB-F96E-CF42-BBB3-953AF76FE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2C055-8EE3-6F46-B904-0DF57BDF8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CF5B9-AACA-4B43-B486-7C33DE64B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E778D-66F2-0243-B1BA-3C917955B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6CC27-565D-FC43-BB5F-864A7476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B8496-1DC2-4F4E-AE7C-A5345D5F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50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06535-315F-FC41-A28C-17CB60095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06DA7-B146-FD4C-8BA0-F018C5409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BD45D-C52A-F54D-9581-2129FD65E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F55095-DC27-B647-B63C-D95583BA4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AEFF56-FF96-B74A-A763-5A4011B8F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069D8A-E1DF-3D42-9004-32E145C83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2D6BA3-CC24-BF44-A911-B319E2EA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15E851-7F1B-4846-BD4F-46B4CC66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68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CEC7E-F766-F446-AFB1-62E34ECBD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80A70E-217F-8C41-A949-294713730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A5E3D6-B075-A942-AEBD-47144F20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F8348-CCC6-C64B-952D-F8649A412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11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585D2-C33A-6A44-961D-104A4E13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A5083-F53C-3F42-ABA2-7E9D3CB61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F506F-F962-8546-BAAF-3A2FE791E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9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B5109-E9F6-4E40-B084-F201F2994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FE277-EE8D-BF4A-B42C-BB51A8F44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6B176-BF47-CC4B-AC63-8E7CC40E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F739-D444-2D49-8365-D011425B6819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68F69-5857-724E-A030-A50F25F5E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EDAEC-0105-2742-8521-BBBB4886B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87E0B9-A468-2541-B950-563ACEF631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947405"/>
      </p:ext>
    </p:extLst>
  </p:cSld>
  <p:clrMapOvr>
    <a:masterClrMapping/>
  </p:clrMapOvr>
  <p:hf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4D0E0-E580-7049-B728-F6A763DDE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37528-0045-1745-9E4B-97B864C35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E29AA-6E0A-8444-A5D4-8BF8C9469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74235-7FB5-A44E-9FBD-8AD1AB46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46BB6-C20C-FD4C-8F64-A31FD95A8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94997-51BB-E043-B98E-394018CBD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76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B65CC-99D8-314D-9796-59EB98C7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8ABC01-8AE4-774B-A250-788334FEA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FC2AA4-8377-CE43-AEE0-915C14728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7CCFA-1952-BA40-A391-5BF1380A4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ABB9B-43A5-C74C-B179-0DC88269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32883-2B0E-EA40-BC87-FF02D9E0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55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E9C9A-C072-9244-8063-67F995C10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3F80F-6E6B-C844-AC08-E8A63FBBD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9159D-54B5-8643-A316-840B1A50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06279-899B-9440-BDC9-7209B62B8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98444-BD70-8B44-BC6F-A76E3DBF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52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C23CE5-FC35-3A48-90FE-7B1950F301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CE72A-8D9B-1A47-9F5A-203018B15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A576-B8C6-C243-9AE0-F9C86654A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6FDE8-1F7B-A748-BD46-0942972E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5302B-BA6C-3A4C-8A1B-9979555F3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4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1B0A-D44D-F041-8759-BD9FB3F27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3CA5B-A313-7A48-B2D4-A898C08B8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B962C-F065-6748-8F46-E73BB1AF3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1CBD-57C8-EF4A-90DF-A2D5555D9928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DA328-5609-7E44-9503-1B893121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3993-5337-8B40-9FF9-80D94891D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7E673B-37D0-E44F-873F-56C6FEAED8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3F9BB-64A1-B44C-BA9D-BF06D679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37D79-DA95-AA4F-8A76-A169FDD75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B57D7B-8BF6-4F40-8B3F-CDD981926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32008-1E24-314E-AEAC-F8FE2CB2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4AB0-2FEC-7F4A-A9C7-810BDEE4ECD3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0B1D1-700D-E440-B572-538AC894F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71A78-9121-894B-9D87-EEB3E127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4FBF2E5-5DC7-1142-9A78-50A851DF2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15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0FDB-251D-004D-8388-866AD88E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39EC1-A882-2343-8A47-EE1308722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96AE0-7D57-CE45-B1D6-0DB8D9AED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5FCEF3-C377-4747-9A6B-46EB66042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26FCC-2243-5D46-ABCD-90D306CCF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44F206-8872-3E44-91AF-3FA076484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AD48-39CC-574F-A277-7DDF4D97C115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73977E-BAA8-F147-84ED-8398131EE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21DDB2-65E3-8B45-B61B-421356079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7943B8-1121-7240-8803-010405D071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6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2464F-510B-5A49-98C0-C1C17CAFA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9FD8F1-EB3D-4146-ABE4-9079F9EE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53E-52F8-5243-9430-148D4C4741B0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C0931E-1E38-7045-AA15-49AB639B5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DCC1D-67BB-BF48-883E-568F0394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2C74A3-437B-EF49-A679-FB7B9F24EB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03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C31703-7FA5-AB41-AFA8-B2760BAD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11A0-C4D5-0A41-96FB-B1A622FC2FA8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6272D-9306-D842-8EC7-DECAEE79E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02725-A816-B74B-BAE0-2600DD156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3DA336-3B24-0B4F-A67E-851C0914B5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1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68514-0189-0743-877F-43AFAD984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BF8F-83D1-E64F-B329-9FB176711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ACD41-1F0D-E64E-B5C4-B1AF3AB9C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79D59-6706-694E-8A04-1B4D3A6B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AB8D-1F8B-5C46-AE68-5364F04CE7C8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232D3-A804-A34B-9147-573DCD3C0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4FEDF-16DA-9647-B8E5-2EB02E26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B02D71-652C-7F4E-92D5-B05208BB52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3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920D7-D7FE-FE4A-86A2-86DCC0AA5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F8719B-4970-334D-AADC-CC92FF499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CEC96-06EF-F24B-944F-ED8EAFB92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729D6-C012-E143-9A86-3B23778F5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262-A375-6944-A3A6-738BB5912950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B0607-A82E-6F4F-8C26-03747E4D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2F9A7-E7DF-ED48-ABA1-AE7781CC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C8BE16-F304-1541-9DA8-950B191831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15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E4F57-5AAF-F44E-BD4A-1298EC458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FC798-413A-5046-9B26-233F65EED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E81C8-AA3C-414E-AE68-654F4C371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6F739-D444-2D49-8365-D011425B6819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A482-8990-5C46-A57E-B4E36D3D9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EFA47-0688-4C4E-B796-AE6B98D83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2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AE4C88-D90E-1F4A-ABAD-9B437180F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4EC31-279B-5646-8CF4-28867CA58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CA904-F81D-0C43-B16E-9B8EC71A9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4C51A-00F6-874F-87F5-CD40AEA51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AB16D-AD37-5B49-8178-45F110403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396923-8870-7241-A642-407007D5DA6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2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349" y="420685"/>
            <a:ext cx="10529937" cy="1261158"/>
          </a:xfrm>
        </p:spPr>
        <p:txBody>
          <a:bodyPr>
            <a:normAutofit/>
          </a:bodyPr>
          <a:lstStyle/>
          <a:p>
            <a:r>
              <a:rPr lang="en-US" altLang="en-US" sz="6200" b="1" dirty="0"/>
              <a:t>Divide and Conquer Algorithms</a:t>
            </a:r>
            <a:endParaRPr lang="en-US" sz="6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6239" y="4892771"/>
            <a:ext cx="5677546" cy="628999"/>
          </a:xfrm>
        </p:spPr>
        <p:txBody>
          <a:bodyPr>
            <a:noAutofit/>
          </a:bodyPr>
          <a:lstStyle/>
          <a:p>
            <a:r>
              <a:rPr lang="en-US" sz="3500" dirty="0"/>
              <a:t>Sajedul Talukder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006FC3C-963C-D144-AC08-B60F95F35F7A}"/>
              </a:ext>
            </a:extLst>
          </p:cNvPr>
          <p:cNvSpPr txBox="1">
            <a:spLocks/>
          </p:cNvSpPr>
          <p:nvPr/>
        </p:nvSpPr>
        <p:spPr>
          <a:xfrm>
            <a:off x="1566862" y="4200042"/>
            <a:ext cx="9144000" cy="4026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Lecture note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78CC856-8B0F-FA6E-0BBA-61387E6D8FED}"/>
              </a:ext>
            </a:extLst>
          </p:cNvPr>
          <p:cNvSpPr txBox="1">
            <a:spLocks/>
          </p:cNvSpPr>
          <p:nvPr/>
        </p:nvSpPr>
        <p:spPr>
          <a:xfrm>
            <a:off x="1550150" y="2793135"/>
            <a:ext cx="9144000" cy="4026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97C"/>
                </a:solidFill>
              </a:rPr>
              <a:t>CS 330 Intro to the Design and Analysis of Algorithms</a:t>
            </a:r>
          </a:p>
        </p:txBody>
      </p:sp>
    </p:spTree>
    <p:extLst>
      <p:ext uri="{BB962C8B-B14F-4D97-AF65-F5344CB8AC3E}">
        <p14:creationId xmlns:p14="http://schemas.microsoft.com/office/powerpoint/2010/main" val="369323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80"/>
    </mc:Choice>
    <mc:Fallback xmlns="">
      <p:transition spd="slow" advTm="2708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CB2AD78-44ED-4312-AB29-775CAB682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B72734A-A6E5-4590-8349-5D19FA79C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924F1BCC-A2BB-48AE-AD47-5366F1C5B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F362CC4A-BBC7-4B82-A179-17F58920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822D2617-C56C-4D06-A052-0ED53749A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079A66A-374A-4D71-AF8E-B2AAF84EC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77A8F417-46E2-4C1D-8046-2DB27EC53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F9B01AFC-3C4B-451C-BF2E-F16D5B2C7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595B8CE7-F8EA-43E8-9C0D-31DD73E5D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88F63CD5-8D2B-4579-ADDE-4881D6390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E3F12D28-5BC8-40A9-B693-8FB51A876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  <p:sp>
        <p:nvSpPr>
          <p:cNvPr id="8210" name="Text Box 18">
            <a:extLst>
              <a:ext uri="{FF2B5EF4-FFF2-40B4-BE49-F238E27FC236}">
                <a16:creationId xmlns:a16="http://schemas.microsoft.com/office/drawing/2014/main" id="{119D49D7-82F6-4A00-BC03-5086E5731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8211" name="Text Box 19">
            <a:extLst>
              <a:ext uri="{FF2B5EF4-FFF2-40B4-BE49-F238E27FC236}">
                <a16:creationId xmlns:a16="http://schemas.microsoft.com/office/drawing/2014/main" id="{6BC76F8B-7CD0-4F8A-B3BB-D6524F6AA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8212" name="Line 20">
            <a:extLst>
              <a:ext uri="{FF2B5EF4-FFF2-40B4-BE49-F238E27FC236}">
                <a16:creationId xmlns:a16="http://schemas.microsoft.com/office/drawing/2014/main" id="{CD0EE914-4AA0-4B10-91CD-C650A7C15C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63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1">
            <a:extLst>
              <a:ext uri="{FF2B5EF4-FFF2-40B4-BE49-F238E27FC236}">
                <a16:creationId xmlns:a16="http://schemas.microsoft.com/office/drawing/2014/main" id="{95A13958-3FF5-41BA-A083-CB6BDA027F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450314A1-89DE-FD47-A4D3-88DD54CDD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593" y="861592"/>
            <a:ext cx="4213013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2000" dirty="0"/>
              <a:t>While data[left] &lt;= data[pivot]</a:t>
            </a:r>
          </a:p>
          <a:p>
            <a:pPr lvl="1"/>
            <a:r>
              <a:rPr lang="en-US" altLang="en-US" sz="2000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sz="2000" dirty="0"/>
              <a:t>While data[right] &gt; data[pivot]</a:t>
            </a:r>
          </a:p>
          <a:p>
            <a:pPr lvl="1"/>
            <a:r>
              <a:rPr lang="en-US" altLang="en-US" sz="2000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sz="2000" dirty="0"/>
              <a:t>If left &lt; right</a:t>
            </a:r>
          </a:p>
          <a:p>
            <a:pPr lvl="1"/>
            <a:r>
              <a:rPr lang="en-US" altLang="en-US" sz="2000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sz="2000" dirty="0"/>
              <a:t>While right &gt; left, go to 1.</a:t>
            </a:r>
          </a:p>
          <a:p>
            <a:pPr>
              <a:buFontTx/>
              <a:buAutoNum type="arabicPeriod"/>
            </a:pPr>
            <a:r>
              <a:rPr lang="en-US" altLang="en-US" sz="2000" dirty="0"/>
              <a:t>Swap data[right] and data[pivot]</a:t>
            </a:r>
          </a:p>
          <a:p>
            <a:pPr>
              <a:buFontTx/>
              <a:buAutoNum type="arabicPeriod"/>
            </a:pPr>
            <a:r>
              <a:rPr lang="en-US" altLang="en-US" sz="2000" dirty="0"/>
              <a:t>Return right;</a:t>
            </a:r>
          </a:p>
          <a:p>
            <a:endParaRPr lang="en-US" altLang="en-US" sz="2000" dirty="0"/>
          </a:p>
          <a:p>
            <a:pPr lvl="1">
              <a:buFontTx/>
              <a:buAutoNum type="arabicPeriod"/>
            </a:pPr>
            <a:endParaRPr lang="en-US" altLang="en-US" sz="2000" dirty="0"/>
          </a:p>
          <a:p>
            <a:endParaRPr lang="en-US" altLang="en-US" sz="2000" dirty="0"/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B264019E-9F60-424C-B1C6-6ECCFE0D4E60}"/>
              </a:ext>
            </a:extLst>
          </p:cNvPr>
          <p:cNvSpPr txBox="1">
            <a:spLocks noChangeArrowheads="1"/>
          </p:cNvSpPr>
          <p:nvPr/>
        </p:nvSpPr>
        <p:spPr>
          <a:xfrm>
            <a:off x="1039790" y="111423"/>
            <a:ext cx="10163502" cy="658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/>
              <a:t>Partition Algorithm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DA83E77-D841-43EE-8820-773459754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9715B71-9B45-498F-8143-7A11030A2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CA90189D-DE0D-4BB6-8DCB-A68D07937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3F324F38-BD73-4975-87F7-B164794A5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1B3AD2DF-21FA-47F0-9570-55293BD8B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086E6BFB-C4A8-4BF5-8605-5EE0182AD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35848" name="Rectangle 8">
            <a:extLst>
              <a:ext uri="{FF2B5EF4-FFF2-40B4-BE49-F238E27FC236}">
                <a16:creationId xmlns:a16="http://schemas.microsoft.com/office/drawing/2014/main" id="{5381FE2B-8628-49CE-BBDF-683417EB3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5849" name="Rectangle 9">
            <a:extLst>
              <a:ext uri="{FF2B5EF4-FFF2-40B4-BE49-F238E27FC236}">
                <a16:creationId xmlns:a16="http://schemas.microsoft.com/office/drawing/2014/main" id="{5776206D-4325-4D62-9205-6541A3BAB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35850" name="Rectangle 10">
            <a:extLst>
              <a:ext uri="{FF2B5EF4-FFF2-40B4-BE49-F238E27FC236}">
                <a16:creationId xmlns:a16="http://schemas.microsoft.com/office/drawing/2014/main" id="{02D5E587-C1A9-41BA-94B7-F702D4CE6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5851" name="Text Box 11">
            <a:extLst>
              <a:ext uri="{FF2B5EF4-FFF2-40B4-BE49-F238E27FC236}">
                <a16:creationId xmlns:a16="http://schemas.microsoft.com/office/drawing/2014/main" id="{9F6BB15C-E7A8-4C93-8467-ED72F4B00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35853" name="Text Box 13">
            <a:extLst>
              <a:ext uri="{FF2B5EF4-FFF2-40B4-BE49-F238E27FC236}">
                <a16:creationId xmlns:a16="http://schemas.microsoft.com/office/drawing/2014/main" id="{59055D1A-89C4-4B84-8B5A-EE372511E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35854" name="Text Box 14">
            <a:extLst>
              <a:ext uri="{FF2B5EF4-FFF2-40B4-BE49-F238E27FC236}">
                <a16:creationId xmlns:a16="http://schemas.microsoft.com/office/drawing/2014/main" id="{75629070-0FB3-4916-94C7-FA861768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35855" name="Line 15">
            <a:extLst>
              <a:ext uri="{FF2B5EF4-FFF2-40B4-BE49-F238E27FC236}">
                <a16:creationId xmlns:a16="http://schemas.microsoft.com/office/drawing/2014/main" id="{8F61DA03-7F43-4A6D-B620-F977715953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63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16">
            <a:extLst>
              <a:ext uri="{FF2B5EF4-FFF2-40B4-BE49-F238E27FC236}">
                <a16:creationId xmlns:a16="http://schemas.microsoft.com/office/drawing/2014/main" id="{AF5C59A8-F6F7-4CC8-A581-39F075EEC5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Text Box 17">
            <a:extLst>
              <a:ext uri="{FF2B5EF4-FFF2-40B4-BE49-F238E27FC236}">
                <a16:creationId xmlns:a16="http://schemas.microsoft.com/office/drawing/2014/main" id="{925ABE54-359F-4ECD-A0E8-46B951582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6"/>
            <a:ext cx="44470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r>
              <a:rPr lang="en-US" altLang="en-US" dirty="0"/>
              <a:t>		++left</a:t>
            </a:r>
          </a:p>
          <a:p>
            <a:endParaRPr lang="en-US" altLang="en-US" dirty="0"/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8A5D2DEC-3CDC-E749-B95B-1F3157EC4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F8DD903-CD8E-4F9A-A516-B2F5F0783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7BA60B6-81A2-4545-AE27-110311347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877B8630-96AF-4926-9912-059648E8E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23B548C4-3709-40FE-B5BA-5505280D7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AB73B1E6-399D-45B3-8900-6F6163476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4704CBEF-8C0B-4CA1-8A69-7F113A0DC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66A6E705-E40B-4810-87C7-A6C2C13B1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EBD1ABAD-E6E3-4F39-873E-1FD86B979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11274" name="Rectangle 10">
            <a:extLst>
              <a:ext uri="{FF2B5EF4-FFF2-40B4-BE49-F238E27FC236}">
                <a16:creationId xmlns:a16="http://schemas.microsoft.com/office/drawing/2014/main" id="{6C320E76-900C-445D-8D4A-0DF86CF77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109D47A9-5BE0-46A0-99C9-6179D6E81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11277" name="Text Box 13">
            <a:extLst>
              <a:ext uri="{FF2B5EF4-FFF2-40B4-BE49-F238E27FC236}">
                <a16:creationId xmlns:a16="http://schemas.microsoft.com/office/drawing/2014/main" id="{5B719F0E-0AEB-4412-B7B0-38A8815D1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11278" name="Text Box 14">
            <a:extLst>
              <a:ext uri="{FF2B5EF4-FFF2-40B4-BE49-F238E27FC236}">
                <a16:creationId xmlns:a16="http://schemas.microsoft.com/office/drawing/2014/main" id="{CC7D17B6-E2CA-4289-8741-C187C1FB7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11279" name="Line 15">
            <a:extLst>
              <a:ext uri="{FF2B5EF4-FFF2-40B4-BE49-F238E27FC236}">
                <a16:creationId xmlns:a16="http://schemas.microsoft.com/office/drawing/2014/main" id="{A0640EEB-2742-4697-852F-6B01D85728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63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>
            <a:extLst>
              <a:ext uri="{FF2B5EF4-FFF2-40B4-BE49-F238E27FC236}">
                <a16:creationId xmlns:a16="http://schemas.microsoft.com/office/drawing/2014/main" id="{53EFBE21-A52D-4945-8BDE-C2E4279ADB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Text Box 17">
            <a:extLst>
              <a:ext uri="{FF2B5EF4-FFF2-40B4-BE49-F238E27FC236}">
                <a16:creationId xmlns:a16="http://schemas.microsoft.com/office/drawing/2014/main" id="{059709C3-0802-4F79-8DA3-83D169485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6"/>
            <a:ext cx="44470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r>
              <a:rPr lang="en-US" altLang="en-US" dirty="0"/>
              <a:t>		++left</a:t>
            </a:r>
          </a:p>
          <a:p>
            <a:endParaRPr lang="en-US" altLang="en-US" dirty="0"/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0BF800EE-D5AD-7148-87DF-E55E39BD4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894E028-66C4-448F-8234-8220DA40F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E498F8C-0BFA-48B7-BDB4-111971D23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DDEDCEDD-C30F-475A-846B-83C24E78B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B3C72BA7-DBA8-44C8-BEEC-7A5C588A2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EA42C4C2-6BCC-40A4-8FF4-C53AAB3E5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810BD1AD-BC7A-4221-ABD3-875034471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CB74FA0B-09C9-48A7-8463-385B3384B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F0F23FBD-789D-46FB-836B-E36006A5F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9B16ACBB-CD70-46E8-953C-CC9855D17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ADE9245A-FB80-4C5C-8DD8-A4D6662FB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8839C055-2F0D-4A6C-957B-89C1A9181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CFE9300B-F503-433E-BCC5-90FAFC452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12303" name="Line 15">
            <a:extLst>
              <a:ext uri="{FF2B5EF4-FFF2-40B4-BE49-F238E27FC236}">
                <a16:creationId xmlns:a16="http://schemas.microsoft.com/office/drawing/2014/main" id="{3996D80C-EF1E-49CA-9B78-3F769310E4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63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>
            <a:extLst>
              <a:ext uri="{FF2B5EF4-FFF2-40B4-BE49-F238E27FC236}">
                <a16:creationId xmlns:a16="http://schemas.microsoft.com/office/drawing/2014/main" id="{7D478A5D-8D62-4200-8277-689AD3A2F5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5F73F051-CC50-4443-AFCC-3F1FC8D2D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6"/>
            <a:ext cx="444705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r>
              <a:rPr lang="en-US" altLang="en-US" dirty="0"/>
              <a:t>		++left</a:t>
            </a:r>
          </a:p>
          <a:p>
            <a:endParaRPr lang="en-US" altLang="en-US" dirty="0"/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37BD82A3-EBB0-4647-AE28-3D8E42B98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1FDE509-8B7D-467E-BE54-EFA4C0102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F2DAD14-2728-481D-9533-EE14C8819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8DA90EAF-DF99-4573-ABEB-5A8B28ED2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8BC5A7C3-EB95-45AF-9535-D5B7DBAA5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6883C236-54B7-4F83-BBE3-BD4C1A6C7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AD0F0B75-6462-48CD-AE9E-337EDD59D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4F94260E-D43B-4FD8-B65C-6F7294B12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2046B511-E8CE-4C55-9627-B88E3ADAD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15BEED19-D588-44BC-BD59-46751F042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9DAA07B3-EC52-4526-81F8-92F371C05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13325" name="Text Box 13">
            <a:extLst>
              <a:ext uri="{FF2B5EF4-FFF2-40B4-BE49-F238E27FC236}">
                <a16:creationId xmlns:a16="http://schemas.microsoft.com/office/drawing/2014/main" id="{72112733-A5DE-4822-B8F2-9C4CD625B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13326" name="Text Box 14">
            <a:extLst>
              <a:ext uri="{FF2B5EF4-FFF2-40B4-BE49-F238E27FC236}">
                <a16:creationId xmlns:a16="http://schemas.microsoft.com/office/drawing/2014/main" id="{31DEBAB5-94E2-4352-9EA0-3B92B5412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7DA8B837-5A4B-4792-AC9D-2D295AB6EC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63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id="{BCD32B1C-3AAF-4AB9-A590-B89F574B38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Text Box 17">
            <a:extLst>
              <a:ext uri="{FF2B5EF4-FFF2-40B4-BE49-F238E27FC236}">
                <a16:creationId xmlns:a16="http://schemas.microsoft.com/office/drawing/2014/main" id="{6C977260-E449-496F-AAEA-4338FA0B4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44705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C8294114-F69B-1546-A13B-A8F39A555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E755EE8-7CBB-4497-A3CB-84770D270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FAC2B9B-3051-4670-97C4-BB45A835F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89CDCD0D-3E01-450A-89A2-5D0136637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3ECA5157-3809-4D47-A208-F431814E9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11E705FA-23C6-4D5C-BCFE-35EC7D15F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4F9C63D8-323A-4585-9AD1-5E9AD1958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AF111F95-A430-4ABA-A709-7E770741D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D3D0C238-B18D-4FD8-BD20-BE5F91A79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AD909A3D-FA7F-4C8E-B62D-1443183E6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D737CE7B-A556-48F7-B2F5-3AB2FBE28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CDBD6E80-EB15-4AA6-B774-4D31E6E90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2A16B651-4D3E-43B3-B921-F1E2FE98C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51BEF87A-5A09-45DE-86E9-DE237942C7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72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>
            <a:extLst>
              <a:ext uri="{FF2B5EF4-FFF2-40B4-BE49-F238E27FC236}">
                <a16:creationId xmlns:a16="http://schemas.microsoft.com/office/drawing/2014/main" id="{87EDE519-61FF-4207-B606-34AB7357B6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Text Box 17">
            <a:extLst>
              <a:ext uri="{FF2B5EF4-FFF2-40B4-BE49-F238E27FC236}">
                <a16:creationId xmlns:a16="http://schemas.microsoft.com/office/drawing/2014/main" id="{047134CB-1CC4-4A83-85DE-347A797D9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44705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733575DC-FFB5-6842-AFB4-18F650606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1E97C87-BD45-457A-B299-9E456E12B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5209FBC-064E-4A3E-90EF-4EA47A6BB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D2890CFD-AAA5-4793-BE4E-5125610B4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D14F9C39-C258-4A02-937C-32ABFABEA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862A496F-D826-4F25-B871-D824A7808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1DE4BDD3-3ED3-45A9-8B45-4B35283EE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9BF88A88-B183-46A7-9A94-5B7AA93EE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C49730D5-054C-47BA-AE11-BE210710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75982182-AA28-469A-BB0A-3D51C63D5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0F919618-6820-4BA0-8949-FAE1FD6EF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02081354-09EC-4BFD-86C6-23A7EFBB1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FC6E8021-2039-4276-8FE5-FF480811D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05E8970C-6238-4E43-A72F-C1C6AC1E6D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72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>
            <a:extLst>
              <a:ext uri="{FF2B5EF4-FFF2-40B4-BE49-F238E27FC236}">
                <a16:creationId xmlns:a16="http://schemas.microsoft.com/office/drawing/2014/main" id="{F4A49960-A2EC-4274-B14A-45CAD706A1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DCE2E322-2CC5-46B7-8192-B32DEEA15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3818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16404" name="Freeform 20">
            <a:extLst>
              <a:ext uri="{FF2B5EF4-FFF2-40B4-BE49-F238E27FC236}">
                <a16:creationId xmlns:a16="http://schemas.microsoft.com/office/drawing/2014/main" id="{0FF79D81-97C6-4C00-B856-B10718C6C9EE}"/>
              </a:ext>
            </a:extLst>
          </p:cNvPr>
          <p:cNvSpPr>
            <a:spLocks/>
          </p:cNvSpPr>
          <p:nvPr/>
        </p:nvSpPr>
        <p:spPr bwMode="auto">
          <a:xfrm>
            <a:off x="5867400" y="3733800"/>
            <a:ext cx="2527300" cy="457200"/>
          </a:xfrm>
          <a:custGeom>
            <a:avLst/>
            <a:gdLst>
              <a:gd name="T0" fmla="*/ 0 w 1592"/>
              <a:gd name="T1" fmla="*/ 560 h 560"/>
              <a:gd name="T2" fmla="*/ 384 w 1592"/>
              <a:gd name="T3" fmla="*/ 80 h 560"/>
              <a:gd name="T4" fmla="*/ 1392 w 1592"/>
              <a:gd name="T5" fmla="*/ 80 h 560"/>
              <a:gd name="T6" fmla="*/ 1584 w 1592"/>
              <a:gd name="T7" fmla="*/ 56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2" h="560">
                <a:moveTo>
                  <a:pt x="0" y="560"/>
                </a:moveTo>
                <a:cubicBezTo>
                  <a:pt x="76" y="360"/>
                  <a:pt x="152" y="160"/>
                  <a:pt x="384" y="80"/>
                </a:cubicBezTo>
                <a:cubicBezTo>
                  <a:pt x="616" y="0"/>
                  <a:pt x="1192" y="0"/>
                  <a:pt x="1392" y="80"/>
                </a:cubicBezTo>
                <a:cubicBezTo>
                  <a:pt x="1592" y="160"/>
                  <a:pt x="1588" y="360"/>
                  <a:pt x="1584" y="56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69EF8258-0120-1449-8745-68A2B7C8E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7467E84-A9BB-4E17-A984-0B3706B1D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E47F0B3-2558-4972-B3C4-F6817DCDE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C91214B4-BF0A-4A82-862D-34B68B391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15F53D1-D136-4E5E-82B7-0D3896F67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09B23850-C13D-41B4-8FF8-96F248263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061B9F55-7DCE-4AC2-AB0A-5C08162E7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EC763EB0-BC06-4D1B-A66B-D20E0119F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9799491E-87D9-47B0-BE6B-6902A1480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3098EFD7-B6C9-41EE-B9A6-A1592F43C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2DC0A370-C8CE-4022-98FE-F3344B219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id="{C4D59804-A6F6-4377-9A7C-45C64F6A2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CDCDDC57-DE7F-46A7-A955-86B2F8AB6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17423" name="Line 15">
            <a:extLst>
              <a:ext uri="{FF2B5EF4-FFF2-40B4-BE49-F238E27FC236}">
                <a16:creationId xmlns:a16="http://schemas.microsoft.com/office/drawing/2014/main" id="{95FC121A-5D43-41E8-BF77-88D32254DB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72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>
            <a:extLst>
              <a:ext uri="{FF2B5EF4-FFF2-40B4-BE49-F238E27FC236}">
                <a16:creationId xmlns:a16="http://schemas.microsoft.com/office/drawing/2014/main" id="{3482F6FE-38DF-49F2-8FB8-99CEC71B50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Text Box 17">
            <a:extLst>
              <a:ext uri="{FF2B5EF4-FFF2-40B4-BE49-F238E27FC236}">
                <a16:creationId xmlns:a16="http://schemas.microsoft.com/office/drawing/2014/main" id="{C0024C5D-B090-4237-9672-ECF57B38B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3818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17426" name="Freeform 18">
            <a:extLst>
              <a:ext uri="{FF2B5EF4-FFF2-40B4-BE49-F238E27FC236}">
                <a16:creationId xmlns:a16="http://schemas.microsoft.com/office/drawing/2014/main" id="{18434D68-13C4-483F-9BA5-A45B9587F9F2}"/>
              </a:ext>
            </a:extLst>
          </p:cNvPr>
          <p:cNvSpPr>
            <a:spLocks/>
          </p:cNvSpPr>
          <p:nvPr/>
        </p:nvSpPr>
        <p:spPr bwMode="auto">
          <a:xfrm>
            <a:off x="5867400" y="3733800"/>
            <a:ext cx="2527300" cy="457200"/>
          </a:xfrm>
          <a:custGeom>
            <a:avLst/>
            <a:gdLst>
              <a:gd name="T0" fmla="*/ 0 w 1592"/>
              <a:gd name="T1" fmla="*/ 560 h 560"/>
              <a:gd name="T2" fmla="*/ 384 w 1592"/>
              <a:gd name="T3" fmla="*/ 80 h 560"/>
              <a:gd name="T4" fmla="*/ 1392 w 1592"/>
              <a:gd name="T5" fmla="*/ 80 h 560"/>
              <a:gd name="T6" fmla="*/ 1584 w 1592"/>
              <a:gd name="T7" fmla="*/ 56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2" h="560">
                <a:moveTo>
                  <a:pt x="0" y="560"/>
                </a:moveTo>
                <a:cubicBezTo>
                  <a:pt x="76" y="360"/>
                  <a:pt x="152" y="160"/>
                  <a:pt x="384" y="80"/>
                </a:cubicBezTo>
                <a:cubicBezTo>
                  <a:pt x="616" y="0"/>
                  <a:pt x="1192" y="0"/>
                  <a:pt x="1392" y="80"/>
                </a:cubicBezTo>
                <a:cubicBezTo>
                  <a:pt x="1592" y="160"/>
                  <a:pt x="1588" y="360"/>
                  <a:pt x="1584" y="56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C28D209F-8F01-2847-8C65-48010A3CF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F1F487B-9F64-44B0-91FB-5BA96F7CB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C0CD019-23E7-4C2C-8E68-D6E7B01A6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D54795F5-4F29-409F-BA31-5CDB5046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F0186ED7-DFE4-4CE1-9DA9-02F7184BD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7B9957CC-3D1A-4F4F-8856-981EC5239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283EBD32-44A6-4A4B-AC27-63796933A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AB2233F0-2CA0-486C-9CD6-89BE5EBA5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52810212-A124-4786-8606-6D712E688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1BAAC82B-39A3-44CD-A0FB-CF6D0FE20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995D2E4C-8973-4278-9646-B52D15BCD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8047C295-320E-4C95-8B45-CDB9061ED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25F6F60C-9263-46EF-9129-6FF4E822B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18447" name="Line 15">
            <a:extLst>
              <a:ext uri="{FF2B5EF4-FFF2-40B4-BE49-F238E27FC236}">
                <a16:creationId xmlns:a16="http://schemas.microsoft.com/office/drawing/2014/main" id="{F3DA6DCD-75BB-4419-9204-D2484DF221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72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>
            <a:extLst>
              <a:ext uri="{FF2B5EF4-FFF2-40B4-BE49-F238E27FC236}">
                <a16:creationId xmlns:a16="http://schemas.microsoft.com/office/drawing/2014/main" id="{B5996B26-2829-4632-8255-DE366A50F5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Text Box 17">
            <a:extLst>
              <a:ext uri="{FF2B5EF4-FFF2-40B4-BE49-F238E27FC236}">
                <a16:creationId xmlns:a16="http://schemas.microsoft.com/office/drawing/2014/main" id="{B0EE505F-2257-4B3F-B69B-ED4D34521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3818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right &gt; left,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EF23E766-5D0D-5442-BC80-F22A1C87F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E846A1C-B4F6-4BCF-896A-AF0FB40A1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E765EB2-66CB-41F0-BA5D-A6DD8B659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2BAAB4BA-B080-4180-8202-C7BC3875F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170213FB-7CE5-40E1-A03F-E254A25BC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6218DD54-4BC1-464E-8A3F-89E1C564B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BCCB47A9-D4EE-4E4F-9C6B-18C5F3067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1B729C77-F993-4AFA-B3C4-25A89C4E4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19465" name="Rectangle 9">
            <a:extLst>
              <a:ext uri="{FF2B5EF4-FFF2-40B4-BE49-F238E27FC236}">
                <a16:creationId xmlns:a16="http://schemas.microsoft.com/office/drawing/2014/main" id="{7505A3BF-804F-459D-B1DE-8A7ABDDE9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9466" name="Rectangle 10">
            <a:extLst>
              <a:ext uri="{FF2B5EF4-FFF2-40B4-BE49-F238E27FC236}">
                <a16:creationId xmlns:a16="http://schemas.microsoft.com/office/drawing/2014/main" id="{13B80076-3F2D-464D-9332-874DE2F00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7A5FBC40-FD32-4DF8-AF24-CFE1B9B59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E1A0972A-8339-4B3A-BB21-432649C74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82D186A4-F984-47BD-805D-7CCF18445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19471" name="Line 15">
            <a:extLst>
              <a:ext uri="{FF2B5EF4-FFF2-40B4-BE49-F238E27FC236}">
                <a16:creationId xmlns:a16="http://schemas.microsoft.com/office/drawing/2014/main" id="{098AF4EF-4CAF-4795-9D21-9749577331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72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>
            <a:extLst>
              <a:ext uri="{FF2B5EF4-FFF2-40B4-BE49-F238E27FC236}">
                <a16:creationId xmlns:a16="http://schemas.microsoft.com/office/drawing/2014/main" id="{43D3739B-AC24-43F8-B0A9-B71C71DFD9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7">
            <a:extLst>
              <a:ext uri="{FF2B5EF4-FFF2-40B4-BE49-F238E27FC236}">
                <a16:creationId xmlns:a16="http://schemas.microsoft.com/office/drawing/2014/main" id="{B720572F-B52D-42D0-9FB0-97C1EC667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3818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right &gt; left,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19474" name="Line 18">
            <a:extLst>
              <a:ext uri="{FF2B5EF4-FFF2-40B4-BE49-F238E27FC236}">
                <a16:creationId xmlns:a16="http://schemas.microsoft.com/office/drawing/2014/main" id="{B2D880E6-CB4E-466A-BE4F-E2B46B1299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143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AC52B9CC-3270-2343-8FE8-E6429E88C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03CA19E-2D49-CC41-BFD0-B2A6B788C1E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096702" y="6356348"/>
            <a:ext cx="2743200" cy="365125"/>
          </a:xfrm>
        </p:spPr>
        <p:txBody>
          <a:bodyPr/>
          <a:lstStyle/>
          <a:p>
            <a:fld id="{D197CD4B-FF05-7D4E-8653-CD45504B156A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DA0216F5-400B-DB4A-A875-2F7DAC2ED2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9790" y="111423"/>
            <a:ext cx="10163502" cy="658368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Quick Sort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2DCB920-AFF6-9542-B550-5BA53F45534E}"/>
              </a:ext>
            </a:extLst>
          </p:cNvPr>
          <p:cNvSpPr txBox="1">
            <a:spLocks noChangeArrowheads="1"/>
          </p:cNvSpPr>
          <p:nvPr/>
        </p:nvSpPr>
        <p:spPr>
          <a:xfrm>
            <a:off x="1039790" y="176328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dirty="0"/>
              <a:t>Given an array of </a:t>
            </a:r>
            <a:r>
              <a:rPr lang="en-US" altLang="en-US" i="1" dirty="0"/>
              <a:t>n</a:t>
            </a:r>
            <a:r>
              <a:rPr lang="en-US" altLang="en-US" dirty="0"/>
              <a:t> elements (e.g., integers):</a:t>
            </a:r>
          </a:p>
          <a:p>
            <a:r>
              <a:rPr lang="en-US" altLang="en-US" dirty="0"/>
              <a:t>If array only contains one element, return</a:t>
            </a:r>
          </a:p>
          <a:p>
            <a:r>
              <a:rPr lang="en-US" altLang="en-US" dirty="0"/>
              <a:t>Else</a:t>
            </a:r>
          </a:p>
          <a:p>
            <a:pPr lvl="1"/>
            <a:r>
              <a:rPr lang="en-US" altLang="en-US" dirty="0"/>
              <a:t>pick one element to use as </a:t>
            </a:r>
            <a:r>
              <a:rPr lang="en-US" altLang="en-US" i="1" dirty="0">
                <a:solidFill>
                  <a:srgbClr val="00B0F0"/>
                </a:solidFill>
              </a:rPr>
              <a:t>pivot</a:t>
            </a:r>
            <a:r>
              <a:rPr lang="en-US" altLang="en-US" i="1" dirty="0"/>
              <a:t>.</a:t>
            </a:r>
          </a:p>
          <a:p>
            <a:pPr lvl="1"/>
            <a:r>
              <a:rPr lang="en-US" altLang="en-US" dirty="0"/>
              <a:t>Partition elements into two sub-arrays:</a:t>
            </a:r>
          </a:p>
          <a:p>
            <a:pPr lvl="2"/>
            <a:r>
              <a:rPr lang="en-US" altLang="en-US" dirty="0"/>
              <a:t>Elements less than or equal to pivot</a:t>
            </a:r>
          </a:p>
          <a:p>
            <a:pPr lvl="2"/>
            <a:r>
              <a:rPr lang="en-US" altLang="en-US" dirty="0"/>
              <a:t>Elements greater than pivot</a:t>
            </a:r>
          </a:p>
          <a:p>
            <a:pPr lvl="1"/>
            <a:r>
              <a:rPr lang="en-US" altLang="en-US" dirty="0"/>
              <a:t>Quicksort two sub-arrays</a:t>
            </a:r>
          </a:p>
          <a:p>
            <a:pPr lvl="1"/>
            <a:r>
              <a:rPr lang="en-US" altLang="en-US" dirty="0"/>
              <a:t>Return results</a:t>
            </a:r>
          </a:p>
        </p:txBody>
      </p:sp>
    </p:spTree>
    <p:extLst>
      <p:ext uri="{BB962C8B-B14F-4D97-AF65-F5344CB8AC3E}">
        <p14:creationId xmlns:p14="http://schemas.microsoft.com/office/powerpoint/2010/main" val="2611541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163023E-C93B-4608-A8C7-D9B6A68F9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2ACF0AB-F4AC-4613-BA04-C8DF6943E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84DE846C-E35B-4DDA-A540-E7ED96BA7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B1106858-A637-4A18-854D-C2FEE396E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62A7C8FB-846E-48A4-9A6B-53CCD5505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CE1D4C46-15B5-4011-ABA7-C4594A9B7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F9A57560-1767-4E01-AE87-2BF8E5BE0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D5874A6C-1CC1-4A70-BA87-CE931C14E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0490" name="Rectangle 10">
            <a:extLst>
              <a:ext uri="{FF2B5EF4-FFF2-40B4-BE49-F238E27FC236}">
                <a16:creationId xmlns:a16="http://schemas.microsoft.com/office/drawing/2014/main" id="{FD30987C-0566-4EC2-840B-192CF288D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0FDB1DF7-E15B-4F46-8CC6-1A02131E8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0DC94D10-5BF1-46C3-9AC1-B4E328DDF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038992CE-B9BA-4254-881F-EBE28DD59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20495" name="Line 15">
            <a:extLst>
              <a:ext uri="{FF2B5EF4-FFF2-40B4-BE49-F238E27FC236}">
                <a16:creationId xmlns:a16="http://schemas.microsoft.com/office/drawing/2014/main" id="{997D7E61-BFCE-4C47-BDF7-015F12C845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72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>
            <a:extLst>
              <a:ext uri="{FF2B5EF4-FFF2-40B4-BE49-F238E27FC236}">
                <a16:creationId xmlns:a16="http://schemas.microsoft.com/office/drawing/2014/main" id="{5A0E3CA7-0A5B-4DC2-AC0D-33D131DDAC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Text Box 17">
            <a:extLst>
              <a:ext uri="{FF2B5EF4-FFF2-40B4-BE49-F238E27FC236}">
                <a16:creationId xmlns:a16="http://schemas.microsoft.com/office/drawing/2014/main" id="{D02AD41F-E119-4385-856E-9305A6912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3818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right &gt; left,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0498" name="Line 18">
            <a:extLst>
              <a:ext uri="{FF2B5EF4-FFF2-40B4-BE49-F238E27FC236}">
                <a16:creationId xmlns:a16="http://schemas.microsoft.com/office/drawing/2014/main" id="{108AD288-F4B6-401C-B777-F88A126660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143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A96EB55B-FE89-B549-B9E3-D57EB1036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B58AB1E-2C30-44E4-B1FE-0FB1058A2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2A513EE-0D33-4293-BC4D-A8942333B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D0A7FA3D-54DC-46B1-B510-051362A11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1D03F1AB-142A-4EF1-9E8A-AD6BB2458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A4F0E691-8A68-4B54-A056-2173935F2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C6284B81-AB4F-4089-B4FD-4730FCBD9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id="{B39FA679-742F-44D4-AEE1-AE44AB236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26AD9E67-59C7-40AF-9A35-32DC5BFC4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BB8FA563-1DCE-4F1C-8882-81E05B108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FF6D8110-579F-4E38-B6CE-FEB7A48BB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21517" name="Text Box 13">
            <a:extLst>
              <a:ext uri="{FF2B5EF4-FFF2-40B4-BE49-F238E27FC236}">
                <a16:creationId xmlns:a16="http://schemas.microsoft.com/office/drawing/2014/main" id="{D2DAE4C9-75FB-440E-AABD-3479D67D4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21518" name="Text Box 14">
            <a:extLst>
              <a:ext uri="{FF2B5EF4-FFF2-40B4-BE49-F238E27FC236}">
                <a16:creationId xmlns:a16="http://schemas.microsoft.com/office/drawing/2014/main" id="{FF6C6FA9-8BAB-443A-A184-AC1DE8391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3C22C233-4E9A-4AA9-8100-736B73019A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72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>
            <a:extLst>
              <a:ext uri="{FF2B5EF4-FFF2-40B4-BE49-F238E27FC236}">
                <a16:creationId xmlns:a16="http://schemas.microsoft.com/office/drawing/2014/main" id="{A77B10C8-D2E6-4D58-8842-1DBD43C952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17">
            <a:extLst>
              <a:ext uri="{FF2B5EF4-FFF2-40B4-BE49-F238E27FC236}">
                <a16:creationId xmlns:a16="http://schemas.microsoft.com/office/drawing/2014/main" id="{34E6E2D7-0626-4F40-93C0-2D14767E5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3818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right &gt; left,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1522" name="Line 18">
            <a:extLst>
              <a:ext uri="{FF2B5EF4-FFF2-40B4-BE49-F238E27FC236}">
                <a16:creationId xmlns:a16="http://schemas.microsoft.com/office/drawing/2014/main" id="{7778244F-19E1-45E1-8006-D2D3340F6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05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0BED21DD-1641-084B-A9D7-9A9ED7332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B72D476-4AF7-4D18-B9AA-1542B8B92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5D43B10-F801-4252-B88B-B1EA2DD2C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A028C09B-9F74-438C-94C7-1766F3E95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7EB67B1C-47C2-4CF4-83F9-E95D62465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1E6A271E-496F-43D7-A16A-D27B3F2CD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5672E32B-1F07-4162-AC51-3210AB7CC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1B513AD8-4051-4209-89B5-6598AAD7F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9765FEBB-CA8F-48AE-8A53-A227BE01F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330C2221-1BB0-4A34-ADE3-9B3F1E93F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CF6FC63F-FF97-4808-9E32-2A5711849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E93187EA-EFAF-435D-A6D4-BD43CA824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22542" name="Text Box 14">
            <a:extLst>
              <a:ext uri="{FF2B5EF4-FFF2-40B4-BE49-F238E27FC236}">
                <a16:creationId xmlns:a16="http://schemas.microsoft.com/office/drawing/2014/main" id="{DC0E7D9A-C620-49DA-A640-781A500CE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51F4E122-36E3-4A26-82AF-0F38757AD8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724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>
            <a:extLst>
              <a:ext uri="{FF2B5EF4-FFF2-40B4-BE49-F238E27FC236}">
                <a16:creationId xmlns:a16="http://schemas.microsoft.com/office/drawing/2014/main" id="{F19502C9-A45D-4BE2-932A-79A5B189D4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29C63D26-FE4F-4EE6-970D-EE01C36D5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3818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right &gt; left,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2546" name="Line 18">
            <a:extLst>
              <a:ext uri="{FF2B5EF4-FFF2-40B4-BE49-F238E27FC236}">
                <a16:creationId xmlns:a16="http://schemas.microsoft.com/office/drawing/2014/main" id="{9F87A624-3A69-4D9B-85D4-238EEFD4D7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05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82D0A3E2-CF2D-A44D-84CD-9026BA449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36727AC-11C2-4C62-8774-CE25D9035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BC2A14B-5D34-4AA0-A43D-445E46784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F91ECB33-4EAE-45A9-9F84-D32D5D058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36E754E3-DE7C-40AB-BB96-EDF6297D9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9177D4D9-44F5-48EB-91FB-C9E6ECE36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E51BEC81-4135-424E-BCBA-C905A75B1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A2C05D25-D578-4199-B0EF-92B80E6E5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CCBA63D7-5377-4D76-A810-65EB987BA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CBE170D4-D1C3-4BF4-8E03-2567E29D5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3563" name="Text Box 11">
            <a:extLst>
              <a:ext uri="{FF2B5EF4-FFF2-40B4-BE49-F238E27FC236}">
                <a16:creationId xmlns:a16="http://schemas.microsoft.com/office/drawing/2014/main" id="{94B5DEB9-50C0-4109-AC9F-B74DC6F9F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23565" name="Text Box 13">
            <a:extLst>
              <a:ext uri="{FF2B5EF4-FFF2-40B4-BE49-F238E27FC236}">
                <a16:creationId xmlns:a16="http://schemas.microsoft.com/office/drawing/2014/main" id="{9D2223C9-A946-4B62-883B-EE58B3D7B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23566" name="Text Box 14">
            <a:extLst>
              <a:ext uri="{FF2B5EF4-FFF2-40B4-BE49-F238E27FC236}">
                <a16:creationId xmlns:a16="http://schemas.microsoft.com/office/drawing/2014/main" id="{B4EA6365-A24C-4C4E-9A97-DF17053CC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23567" name="Line 15">
            <a:extLst>
              <a:ext uri="{FF2B5EF4-FFF2-40B4-BE49-F238E27FC236}">
                <a16:creationId xmlns:a16="http://schemas.microsoft.com/office/drawing/2014/main" id="{41A3A525-1F6B-470F-AA85-188351A2958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724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>
            <a:extLst>
              <a:ext uri="{FF2B5EF4-FFF2-40B4-BE49-F238E27FC236}">
                <a16:creationId xmlns:a16="http://schemas.microsoft.com/office/drawing/2014/main" id="{5021DF05-D416-440E-A950-A1831E9388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Text Box 17">
            <a:extLst>
              <a:ext uri="{FF2B5EF4-FFF2-40B4-BE49-F238E27FC236}">
                <a16:creationId xmlns:a16="http://schemas.microsoft.com/office/drawing/2014/main" id="{89AC41B8-F397-4988-8981-7DDE6A0F4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3818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right &gt; left,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3570" name="Line 18">
            <a:extLst>
              <a:ext uri="{FF2B5EF4-FFF2-40B4-BE49-F238E27FC236}">
                <a16:creationId xmlns:a16="http://schemas.microsoft.com/office/drawing/2014/main" id="{8B824924-37AE-41BF-B9C3-70F29FEC2B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5908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Freeform 19">
            <a:extLst>
              <a:ext uri="{FF2B5EF4-FFF2-40B4-BE49-F238E27FC236}">
                <a16:creationId xmlns:a16="http://schemas.microsoft.com/office/drawing/2014/main" id="{A5A52D7B-C8BB-4AC7-94C2-552427E7BFE9}"/>
              </a:ext>
            </a:extLst>
          </p:cNvPr>
          <p:cNvSpPr>
            <a:spLocks/>
          </p:cNvSpPr>
          <p:nvPr/>
        </p:nvSpPr>
        <p:spPr bwMode="auto">
          <a:xfrm>
            <a:off x="6477000" y="3733800"/>
            <a:ext cx="1219200" cy="457200"/>
          </a:xfrm>
          <a:custGeom>
            <a:avLst/>
            <a:gdLst>
              <a:gd name="T0" fmla="*/ 0 w 1592"/>
              <a:gd name="T1" fmla="*/ 560 h 560"/>
              <a:gd name="T2" fmla="*/ 384 w 1592"/>
              <a:gd name="T3" fmla="*/ 80 h 560"/>
              <a:gd name="T4" fmla="*/ 1392 w 1592"/>
              <a:gd name="T5" fmla="*/ 80 h 560"/>
              <a:gd name="T6" fmla="*/ 1584 w 1592"/>
              <a:gd name="T7" fmla="*/ 56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2" h="560">
                <a:moveTo>
                  <a:pt x="0" y="560"/>
                </a:moveTo>
                <a:cubicBezTo>
                  <a:pt x="76" y="360"/>
                  <a:pt x="152" y="160"/>
                  <a:pt x="384" y="80"/>
                </a:cubicBezTo>
                <a:cubicBezTo>
                  <a:pt x="616" y="0"/>
                  <a:pt x="1192" y="0"/>
                  <a:pt x="1392" y="80"/>
                </a:cubicBezTo>
                <a:cubicBezTo>
                  <a:pt x="1592" y="160"/>
                  <a:pt x="1588" y="360"/>
                  <a:pt x="1584" y="56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3">
            <a:extLst>
              <a:ext uri="{FF2B5EF4-FFF2-40B4-BE49-F238E27FC236}">
                <a16:creationId xmlns:a16="http://schemas.microsoft.com/office/drawing/2014/main" id="{6A638C90-D829-D749-BB9C-B6FA924F7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3" name="Text Box 17">
            <a:extLst>
              <a:ext uri="{FF2B5EF4-FFF2-40B4-BE49-F238E27FC236}">
                <a16:creationId xmlns:a16="http://schemas.microsoft.com/office/drawing/2014/main" id="{8708D056-8C23-4E0F-9568-5E840D5FC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3818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right &gt; left,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5A8B322C-1D1A-4768-86CE-F59E22307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C37CC3F-B77C-4D07-9A35-C2EC5CA23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35C064E1-78DD-41A6-A794-39F3FD897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5F0E76E2-018C-4701-B9B8-B1B7E0390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A51AB9D3-B217-4A89-8C10-9058E94E8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C4348646-0757-45DD-AC41-34234471C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3CFDD409-6E0A-4533-A579-C3B64423B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8B1C697F-2D7C-4561-8D18-4EF61D468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4586" name="Rectangle 10">
            <a:extLst>
              <a:ext uri="{FF2B5EF4-FFF2-40B4-BE49-F238E27FC236}">
                <a16:creationId xmlns:a16="http://schemas.microsoft.com/office/drawing/2014/main" id="{E9C7963A-CA9E-43BE-A7BE-FDCC5B212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8BAB5796-566D-4A22-9B20-63C5912BB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24589" name="Text Box 13">
            <a:extLst>
              <a:ext uri="{FF2B5EF4-FFF2-40B4-BE49-F238E27FC236}">
                <a16:creationId xmlns:a16="http://schemas.microsoft.com/office/drawing/2014/main" id="{01B83DEC-5FFF-4035-8663-76B9F0448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24590" name="Text Box 14">
            <a:extLst>
              <a:ext uri="{FF2B5EF4-FFF2-40B4-BE49-F238E27FC236}">
                <a16:creationId xmlns:a16="http://schemas.microsoft.com/office/drawing/2014/main" id="{9363898F-9CDC-4DA3-B0DA-8E51F3724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24591" name="Line 15">
            <a:extLst>
              <a:ext uri="{FF2B5EF4-FFF2-40B4-BE49-F238E27FC236}">
                <a16:creationId xmlns:a16="http://schemas.microsoft.com/office/drawing/2014/main" id="{58C59AAB-6712-4F57-8D89-9B9842BFE1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724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>
            <a:extLst>
              <a:ext uri="{FF2B5EF4-FFF2-40B4-BE49-F238E27FC236}">
                <a16:creationId xmlns:a16="http://schemas.microsoft.com/office/drawing/2014/main" id="{AC11C956-C7B1-441B-8E00-8ED46CA3D3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>
            <a:extLst>
              <a:ext uri="{FF2B5EF4-FFF2-40B4-BE49-F238E27FC236}">
                <a16:creationId xmlns:a16="http://schemas.microsoft.com/office/drawing/2014/main" id="{BFCC5D69-4141-4ED3-BCCA-64A68E4CEF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5908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>
            <a:extLst>
              <a:ext uri="{FF2B5EF4-FFF2-40B4-BE49-F238E27FC236}">
                <a16:creationId xmlns:a16="http://schemas.microsoft.com/office/drawing/2014/main" id="{3B6DDD84-7D60-411C-83CC-D8066A6E1DBD}"/>
              </a:ext>
            </a:extLst>
          </p:cNvPr>
          <p:cNvSpPr>
            <a:spLocks/>
          </p:cNvSpPr>
          <p:nvPr/>
        </p:nvSpPr>
        <p:spPr bwMode="auto">
          <a:xfrm>
            <a:off x="6477000" y="3733800"/>
            <a:ext cx="1219200" cy="457200"/>
          </a:xfrm>
          <a:custGeom>
            <a:avLst/>
            <a:gdLst>
              <a:gd name="T0" fmla="*/ 0 w 1592"/>
              <a:gd name="T1" fmla="*/ 560 h 560"/>
              <a:gd name="T2" fmla="*/ 384 w 1592"/>
              <a:gd name="T3" fmla="*/ 80 h 560"/>
              <a:gd name="T4" fmla="*/ 1392 w 1592"/>
              <a:gd name="T5" fmla="*/ 80 h 560"/>
              <a:gd name="T6" fmla="*/ 1584 w 1592"/>
              <a:gd name="T7" fmla="*/ 560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92" h="560">
                <a:moveTo>
                  <a:pt x="0" y="560"/>
                </a:moveTo>
                <a:cubicBezTo>
                  <a:pt x="76" y="360"/>
                  <a:pt x="152" y="160"/>
                  <a:pt x="384" y="80"/>
                </a:cubicBezTo>
                <a:cubicBezTo>
                  <a:pt x="616" y="0"/>
                  <a:pt x="1192" y="0"/>
                  <a:pt x="1392" y="80"/>
                </a:cubicBezTo>
                <a:cubicBezTo>
                  <a:pt x="1592" y="160"/>
                  <a:pt x="1588" y="360"/>
                  <a:pt x="1584" y="560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3">
            <a:extLst>
              <a:ext uri="{FF2B5EF4-FFF2-40B4-BE49-F238E27FC236}">
                <a16:creationId xmlns:a16="http://schemas.microsoft.com/office/drawing/2014/main" id="{99F01E8E-1349-2649-9C53-CE056B97C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47B061BD-510F-426E-BCE5-80D493E30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3818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right &gt; left,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FCBCB4A-6942-40CD-82AA-060A294B4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B4857D9C-E47F-471D-B03F-515770A06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75ABEA06-CF14-4815-8C6F-DE54B3B93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D0048503-7ECC-4ECD-87A6-CF2658D1E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A7E81D86-6F49-4F71-9BA0-4AC0EE410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406DDA09-3A33-4D8D-9027-F2716C10A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D4461C86-ACEE-48BA-BFB4-C47DECE5D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9909A9A6-6F78-4C7A-8A5F-DC8E181E4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5611" name="Rectangle 11">
            <a:extLst>
              <a:ext uri="{FF2B5EF4-FFF2-40B4-BE49-F238E27FC236}">
                <a16:creationId xmlns:a16="http://schemas.microsoft.com/office/drawing/2014/main" id="{F44706E5-46D1-40DB-B058-0598AC56E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5612" name="Text Box 12">
            <a:extLst>
              <a:ext uri="{FF2B5EF4-FFF2-40B4-BE49-F238E27FC236}">
                <a16:creationId xmlns:a16="http://schemas.microsoft.com/office/drawing/2014/main" id="{0B22EEAB-15E6-46E9-B7BB-A7D47401A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25614" name="Text Box 14">
            <a:extLst>
              <a:ext uri="{FF2B5EF4-FFF2-40B4-BE49-F238E27FC236}">
                <a16:creationId xmlns:a16="http://schemas.microsoft.com/office/drawing/2014/main" id="{C05D0136-137F-4B41-ACE6-AD12A4988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25615" name="Text Box 15">
            <a:extLst>
              <a:ext uri="{FF2B5EF4-FFF2-40B4-BE49-F238E27FC236}">
                <a16:creationId xmlns:a16="http://schemas.microsoft.com/office/drawing/2014/main" id="{2DF9B45E-3F10-4DC8-A646-833BB92C3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25616" name="Line 16">
            <a:extLst>
              <a:ext uri="{FF2B5EF4-FFF2-40B4-BE49-F238E27FC236}">
                <a16:creationId xmlns:a16="http://schemas.microsoft.com/office/drawing/2014/main" id="{EE457E88-6B2E-4865-A2FA-800752432C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724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>
            <a:extLst>
              <a:ext uri="{FF2B5EF4-FFF2-40B4-BE49-F238E27FC236}">
                <a16:creationId xmlns:a16="http://schemas.microsoft.com/office/drawing/2014/main" id="{F281F39F-0641-4108-8EB4-994A8387EF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>
            <a:extLst>
              <a:ext uri="{FF2B5EF4-FFF2-40B4-BE49-F238E27FC236}">
                <a16:creationId xmlns:a16="http://schemas.microsoft.com/office/drawing/2014/main" id="{685F4543-9514-49AF-96EA-517768C22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3528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61542ACF-BFF8-FC4F-BEA8-08DB20600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64C22FB0-F201-417C-A71B-96073D8A1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3818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right &gt; left,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570768B-41FF-415C-A417-90C2C7251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CCF0C108-4150-4BD3-AC89-B34261B6F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AE40AE06-6093-4BF8-B40B-A34B5ABAE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EE3B3A51-1086-4496-A7E2-58D38A072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02AB68C0-DF7F-4DD4-80ED-2AFE86358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C7C5A109-8664-49DB-9150-4C8CEC533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C506C20F-1BFA-4FAF-B7E2-C7728A5A2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D8AD0019-3576-419C-AC95-1CE07D48F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FF3E85D4-6984-4F0F-9461-C5A702FA7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C8DC0FEC-E5BF-45FD-9098-336A04998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26638" name="Text Box 14">
            <a:extLst>
              <a:ext uri="{FF2B5EF4-FFF2-40B4-BE49-F238E27FC236}">
                <a16:creationId xmlns:a16="http://schemas.microsoft.com/office/drawing/2014/main" id="{C6BDB0D9-2CE2-4E1E-A9A0-04509AF27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26639" name="Text Box 15">
            <a:extLst>
              <a:ext uri="{FF2B5EF4-FFF2-40B4-BE49-F238E27FC236}">
                <a16:creationId xmlns:a16="http://schemas.microsoft.com/office/drawing/2014/main" id="{EB3A7037-F1CB-4246-BD42-172CB748B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26640" name="Line 16">
            <a:extLst>
              <a:ext uri="{FF2B5EF4-FFF2-40B4-BE49-F238E27FC236}">
                <a16:creationId xmlns:a16="http://schemas.microsoft.com/office/drawing/2014/main" id="{33E1BBE3-0B7F-4909-B23B-67008575623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724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B3DB4F0F-08E4-48F2-B399-D261A43FC4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>
            <a:extLst>
              <a:ext uri="{FF2B5EF4-FFF2-40B4-BE49-F238E27FC236}">
                <a16:creationId xmlns:a16="http://schemas.microsoft.com/office/drawing/2014/main" id="{C7BAC631-3A92-4476-88D9-F1DFDAE79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143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2C910BC6-EB09-0840-A29B-920A641F2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3392F99C-23E8-4383-9764-846A387CE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3818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right &gt; left,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E51767F-D552-4B7C-9887-2EE2570EB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EA9834C3-68CC-467B-8CA3-76323200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7FFEA170-2044-460E-804F-8503D213A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B2515105-22FB-4A1F-8231-8CAAEB60A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1771B4D5-F686-472D-9037-DC4A89512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7E3B9DEE-B6BC-483F-8AE0-049B7EB5A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7657" name="Rectangle 9">
            <a:extLst>
              <a:ext uri="{FF2B5EF4-FFF2-40B4-BE49-F238E27FC236}">
                <a16:creationId xmlns:a16="http://schemas.microsoft.com/office/drawing/2014/main" id="{FC6F0D57-3655-4CD2-B397-B6EB8B614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7658" name="Rectangle 10">
            <a:extLst>
              <a:ext uri="{FF2B5EF4-FFF2-40B4-BE49-F238E27FC236}">
                <a16:creationId xmlns:a16="http://schemas.microsoft.com/office/drawing/2014/main" id="{5430CCEB-6F2A-40EB-B046-894B0CA9A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7659" name="Rectangle 11">
            <a:extLst>
              <a:ext uri="{FF2B5EF4-FFF2-40B4-BE49-F238E27FC236}">
                <a16:creationId xmlns:a16="http://schemas.microsoft.com/office/drawing/2014/main" id="{7FFEC34A-613E-49C5-9712-1F43E2CBC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4E47B083-EFA9-4F4B-95F6-2841B4F86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27662" name="Text Box 14">
            <a:extLst>
              <a:ext uri="{FF2B5EF4-FFF2-40B4-BE49-F238E27FC236}">
                <a16:creationId xmlns:a16="http://schemas.microsoft.com/office/drawing/2014/main" id="{15F8AA3A-3A14-4202-844A-62E1EC569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27663" name="Text Box 15">
            <a:extLst>
              <a:ext uri="{FF2B5EF4-FFF2-40B4-BE49-F238E27FC236}">
                <a16:creationId xmlns:a16="http://schemas.microsoft.com/office/drawing/2014/main" id="{0B0ACF4D-1783-4762-A6AB-8785C9A17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27664" name="Line 16">
            <a:extLst>
              <a:ext uri="{FF2B5EF4-FFF2-40B4-BE49-F238E27FC236}">
                <a16:creationId xmlns:a16="http://schemas.microsoft.com/office/drawing/2014/main" id="{8EAEF73F-9499-4A11-84D4-EEFEDC6F73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724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>
            <a:extLst>
              <a:ext uri="{FF2B5EF4-FFF2-40B4-BE49-F238E27FC236}">
                <a16:creationId xmlns:a16="http://schemas.microsoft.com/office/drawing/2014/main" id="{21E9A7AC-3C04-4485-A549-78762619E8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>
            <a:extLst>
              <a:ext uri="{FF2B5EF4-FFF2-40B4-BE49-F238E27FC236}">
                <a16:creationId xmlns:a16="http://schemas.microsoft.com/office/drawing/2014/main" id="{9B2ED028-DD58-41A5-8ADF-5B88D92C3A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143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0EFAFC6E-A9FB-5D4E-A677-129200910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0942EA24-91C9-4D8A-859A-A3703923B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3818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right &gt; left,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E28CCB4-D365-414D-B363-1E6EE7AFF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B132AB8-7C45-4369-954C-208C09F60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30DA4B70-49B8-4593-BDBD-52A0BA2B9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653F3416-546A-4BD9-B73D-7C25496D6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3FF032C9-A20F-4783-BB53-B23005261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3DED7F20-BF2D-4D3C-9B3D-33A68F790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9705" name="Rectangle 9">
            <a:extLst>
              <a:ext uri="{FF2B5EF4-FFF2-40B4-BE49-F238E27FC236}">
                <a16:creationId xmlns:a16="http://schemas.microsoft.com/office/drawing/2014/main" id="{35E26A36-3A03-468A-81DF-78CE34B8B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9706" name="Rectangle 10">
            <a:extLst>
              <a:ext uri="{FF2B5EF4-FFF2-40B4-BE49-F238E27FC236}">
                <a16:creationId xmlns:a16="http://schemas.microsoft.com/office/drawing/2014/main" id="{9EED8E11-D016-4797-928E-045FACE6A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9707" name="Rectangle 11">
            <a:extLst>
              <a:ext uri="{FF2B5EF4-FFF2-40B4-BE49-F238E27FC236}">
                <a16:creationId xmlns:a16="http://schemas.microsoft.com/office/drawing/2014/main" id="{C9C30468-802E-45E1-B92F-3A58317FE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9708" name="Text Box 12">
            <a:extLst>
              <a:ext uri="{FF2B5EF4-FFF2-40B4-BE49-F238E27FC236}">
                <a16:creationId xmlns:a16="http://schemas.microsoft.com/office/drawing/2014/main" id="{D7DAEC15-409E-4594-8F8A-174A2E049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29710" name="Text Box 14">
            <a:extLst>
              <a:ext uri="{FF2B5EF4-FFF2-40B4-BE49-F238E27FC236}">
                <a16:creationId xmlns:a16="http://schemas.microsoft.com/office/drawing/2014/main" id="{DF3CA2CC-BD01-4175-AD60-446B795C3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29711" name="Text Box 15">
            <a:extLst>
              <a:ext uri="{FF2B5EF4-FFF2-40B4-BE49-F238E27FC236}">
                <a16:creationId xmlns:a16="http://schemas.microsoft.com/office/drawing/2014/main" id="{171D0F38-ADDA-4BE6-AAF9-F276E5ADC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29712" name="Line 16">
            <a:extLst>
              <a:ext uri="{FF2B5EF4-FFF2-40B4-BE49-F238E27FC236}">
                <a16:creationId xmlns:a16="http://schemas.microsoft.com/office/drawing/2014/main" id="{B7145B35-7E27-4541-992A-8C33808D3D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724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>
            <a:extLst>
              <a:ext uri="{FF2B5EF4-FFF2-40B4-BE49-F238E27FC236}">
                <a16:creationId xmlns:a16="http://schemas.microsoft.com/office/drawing/2014/main" id="{2ED449D0-088E-4154-B044-D7772C6F2A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>
            <a:extLst>
              <a:ext uri="{FF2B5EF4-FFF2-40B4-BE49-F238E27FC236}">
                <a16:creationId xmlns:a16="http://schemas.microsoft.com/office/drawing/2014/main" id="{A3086F80-1829-4EF6-984A-88DE50F95D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05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89641134-973E-0F49-A078-DAA16DE42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B8881FA4-91FE-48F9-B3B0-A6910D73E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3818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right &gt; left,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63AFB55-CD8A-4A69-BE64-82AE0EA81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4FE423C7-BD60-4532-86A2-2FAA2331E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33770FCC-0A91-4B42-A137-66D32B5E4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962D90FE-2542-41A0-B4AE-B758872ED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19A1F8B7-4B1D-45A3-ABED-E9E13E330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D2BE1FE4-BCAA-40F3-B439-BE47AC993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8681" name="Rectangle 9">
            <a:extLst>
              <a:ext uri="{FF2B5EF4-FFF2-40B4-BE49-F238E27FC236}">
                <a16:creationId xmlns:a16="http://schemas.microsoft.com/office/drawing/2014/main" id="{CE220B84-091D-4D20-B924-561E7F993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743D1997-7D24-4DEF-95C6-E5076FA29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28683" name="Rectangle 11">
            <a:extLst>
              <a:ext uri="{FF2B5EF4-FFF2-40B4-BE49-F238E27FC236}">
                <a16:creationId xmlns:a16="http://schemas.microsoft.com/office/drawing/2014/main" id="{991D4FD8-7655-4FBD-A029-1E3066BD0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BD8EECF5-C931-4071-9B48-D66071AAC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7E68BABD-9C0F-4155-AA83-8EA8AAFF1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28687" name="Text Box 15">
            <a:extLst>
              <a:ext uri="{FF2B5EF4-FFF2-40B4-BE49-F238E27FC236}">
                <a16:creationId xmlns:a16="http://schemas.microsoft.com/office/drawing/2014/main" id="{CDAF5C6C-4517-469A-9A27-E43DEB398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28688" name="Line 16">
            <a:extLst>
              <a:ext uri="{FF2B5EF4-FFF2-40B4-BE49-F238E27FC236}">
                <a16:creationId xmlns:a16="http://schemas.microsoft.com/office/drawing/2014/main" id="{64CFAD1D-768A-48CB-8B01-F53F7B465C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62800" y="52578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>
            <a:extLst>
              <a:ext uri="{FF2B5EF4-FFF2-40B4-BE49-F238E27FC236}">
                <a16:creationId xmlns:a16="http://schemas.microsoft.com/office/drawing/2014/main" id="{AD172F17-B21B-45DE-A145-3D53931965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>
            <a:extLst>
              <a:ext uri="{FF2B5EF4-FFF2-40B4-BE49-F238E27FC236}">
                <a16:creationId xmlns:a16="http://schemas.microsoft.com/office/drawing/2014/main" id="{59EE562C-1A7F-4108-AACB-4205490FCF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05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94C4FF98-6F16-FB48-B0A6-0561A14DC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2136EA4-FC74-C54C-8ECD-DA975190F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27000"/>
            <a:ext cx="7848600" cy="838200"/>
          </a:xfrm>
        </p:spPr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Quicksort Recursion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7FDD704-EB5F-6C48-87F9-A5FC46CAB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5486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>
                <a:ea typeface="宋体" panose="02010600030101010101" pitchFamily="2" charset="-122"/>
              </a:rPr>
              <a:t>Divide step: 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ea typeface="宋体" panose="02010600030101010101" pitchFamily="2" charset="-122"/>
              </a:rPr>
              <a:t>Pick any element (</a:t>
            </a:r>
            <a:r>
              <a:rPr lang="en-US" altLang="zh-CN" sz="1800" b="1" i="1" dirty="0">
                <a:solidFill>
                  <a:schemeClr val="hlink"/>
                </a:solidFill>
                <a:ea typeface="宋体" panose="02010600030101010101" pitchFamily="2" charset="-122"/>
              </a:rPr>
              <a:t>pivot</a:t>
            </a:r>
            <a:r>
              <a:rPr lang="en-US" altLang="zh-CN" sz="1800" dirty="0">
                <a:ea typeface="宋体" panose="02010600030101010101" pitchFamily="2" charset="-122"/>
              </a:rPr>
              <a:t>) v in S 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ea typeface="宋体" panose="02010600030101010101" pitchFamily="2" charset="-122"/>
              </a:rPr>
              <a:t>Partition S – {v} into two disjoint groups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1800" dirty="0">
                <a:ea typeface="宋体" panose="02010600030101010101" pitchFamily="2" charset="-122"/>
              </a:rPr>
              <a:t>    S1 = {x </a:t>
            </a:r>
            <a:r>
              <a:rPr lang="en-US" altLang="zh-CN" sz="1800" dirty="0">
                <a:ea typeface="宋体" panose="02010600030101010101" pitchFamily="2" charset="-122"/>
                <a:sym typeface="Symbol" pitchFamily="2" charset="2"/>
              </a:rPr>
              <a:t></a:t>
            </a:r>
            <a:r>
              <a:rPr lang="en-US" altLang="zh-CN" sz="1800" dirty="0">
                <a:ea typeface="宋体" panose="02010600030101010101" pitchFamily="2" charset="-122"/>
              </a:rPr>
              <a:t> S – {v} | x &lt;=</a:t>
            </a:r>
            <a:r>
              <a:rPr lang="en-US" altLang="zh-CN" sz="1800" b="1" dirty="0">
                <a:solidFill>
                  <a:srgbClr val="00FF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800" dirty="0">
                <a:ea typeface="宋体" panose="02010600030101010101" pitchFamily="2" charset="-122"/>
              </a:rPr>
              <a:t>v}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1800" dirty="0">
                <a:ea typeface="宋体" panose="02010600030101010101" pitchFamily="2" charset="-122"/>
              </a:rPr>
              <a:t>    S2 = {x </a:t>
            </a:r>
            <a:r>
              <a:rPr lang="en-US" altLang="zh-CN" sz="1800" dirty="0">
                <a:ea typeface="宋体" panose="02010600030101010101" pitchFamily="2" charset="-122"/>
                <a:sym typeface="Symbol" pitchFamily="2" charset="2"/>
              </a:rPr>
              <a:t></a:t>
            </a:r>
            <a:r>
              <a:rPr lang="en-US" altLang="zh-CN" sz="1800" dirty="0">
                <a:ea typeface="宋体" panose="02010600030101010101" pitchFamily="2" charset="-122"/>
              </a:rPr>
              <a:t> S – {v} | x </a:t>
            </a:r>
            <a:r>
              <a:rPr lang="en-US" altLang="zh-CN" sz="1800" b="1" dirty="0">
                <a:solidFill>
                  <a:srgbClr val="00FF00"/>
                </a:solidFill>
                <a:ea typeface="宋体" panose="02010600030101010101" pitchFamily="2" charset="-122"/>
                <a:sym typeface="Symbol" pitchFamily="2" charset="2"/>
              </a:rPr>
              <a:t></a:t>
            </a:r>
            <a:r>
              <a:rPr lang="en-US" altLang="zh-CN" sz="1800" dirty="0">
                <a:ea typeface="宋体" panose="02010600030101010101" pitchFamily="2" charset="-122"/>
              </a:rPr>
              <a:t> v}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altLang="zh-CN" sz="18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000" dirty="0">
                <a:ea typeface="宋体" panose="02010600030101010101" pitchFamily="2" charset="-122"/>
              </a:rPr>
              <a:t>Conquer step: recursively sort  S1 and S2</a:t>
            </a:r>
          </a:p>
          <a:p>
            <a:pPr>
              <a:lnSpc>
                <a:spcPct val="90000"/>
              </a:lnSpc>
            </a:pPr>
            <a:endParaRPr lang="en-US" altLang="zh-CN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000" dirty="0">
                <a:ea typeface="宋体" panose="02010600030101010101" pitchFamily="2" charset="-122"/>
              </a:rPr>
              <a:t>Combine step: the sorted S1 </a:t>
            </a:r>
            <a:r>
              <a:rPr lang="en-US" altLang="zh-CN" sz="2000" dirty="0">
                <a:solidFill>
                  <a:schemeClr val="accent2"/>
                </a:solidFill>
                <a:ea typeface="宋体" panose="02010600030101010101" pitchFamily="2" charset="-122"/>
              </a:rPr>
              <a:t>(by the time returned from recursion)</a:t>
            </a:r>
            <a:r>
              <a:rPr lang="en-US" altLang="zh-CN" sz="2000" dirty="0">
                <a:ea typeface="宋体" panose="02010600030101010101" pitchFamily="2" charset="-122"/>
              </a:rPr>
              <a:t>, </a:t>
            </a:r>
            <a:r>
              <a:rPr lang="en-US" altLang="zh-CN" sz="2000" dirty="0" err="1">
                <a:ea typeface="宋体" panose="02010600030101010101" pitchFamily="2" charset="-122"/>
              </a:rPr>
              <a:t>follefted</a:t>
            </a:r>
            <a:r>
              <a:rPr lang="en-US" altLang="zh-CN" sz="2000" dirty="0">
                <a:ea typeface="宋体" panose="02010600030101010101" pitchFamily="2" charset="-122"/>
              </a:rPr>
              <a:t> by v, </a:t>
            </a:r>
            <a:r>
              <a:rPr lang="en-US" altLang="zh-CN" sz="2000" dirty="0" err="1">
                <a:ea typeface="宋体" panose="02010600030101010101" pitchFamily="2" charset="-122"/>
              </a:rPr>
              <a:t>follefted</a:t>
            </a:r>
            <a:r>
              <a:rPr lang="en-US" altLang="zh-CN" sz="2000" dirty="0">
                <a:ea typeface="宋体" panose="02010600030101010101" pitchFamily="2" charset="-122"/>
              </a:rPr>
              <a:t> by the sorted S2 </a:t>
            </a:r>
            <a:r>
              <a:rPr lang="en-US" altLang="zh-CN" sz="2000" dirty="0">
                <a:solidFill>
                  <a:schemeClr val="accent2"/>
                </a:solidFill>
                <a:ea typeface="宋体" panose="02010600030101010101" pitchFamily="2" charset="-122"/>
              </a:rPr>
              <a:t>(i.e., nothing extra needs to be done)</a:t>
            </a:r>
          </a:p>
          <a:p>
            <a:pPr>
              <a:lnSpc>
                <a:spcPct val="90000"/>
              </a:lnSpc>
            </a:pPr>
            <a:endParaRPr lang="en-US" altLang="zh-CN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id="{A70934BE-0F2D-4B46-B6AE-FE7CB757F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1606550"/>
            <a:ext cx="228600" cy="10604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1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2"/>
              </a:buClr>
              <a:buFont typeface="Monotype Sorts" pitchFamily="2" charset="2"/>
              <a:buChar char="l"/>
            </a:pPr>
            <a:endParaRPr lang="en-US" altLang="en-US" sz="2000"/>
          </a:p>
        </p:txBody>
      </p:sp>
      <p:sp>
        <p:nvSpPr>
          <p:cNvPr id="8197" name="Rectangle 8">
            <a:extLst>
              <a:ext uri="{FF2B5EF4-FFF2-40B4-BE49-F238E27FC236}">
                <a16:creationId xmlns:a16="http://schemas.microsoft.com/office/drawing/2014/main" id="{266CD5BD-6448-DF46-B679-779C798FA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2600" y="2209800"/>
            <a:ext cx="228600" cy="4572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1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2"/>
              </a:buClr>
              <a:buFont typeface="Monotype Sorts" pitchFamily="2" charset="2"/>
              <a:buChar char="l"/>
            </a:pPr>
            <a:endParaRPr lang="en-US" altLang="en-US" sz="2000"/>
          </a:p>
        </p:txBody>
      </p:sp>
      <p:sp>
        <p:nvSpPr>
          <p:cNvPr id="8198" name="Rectangle 9">
            <a:extLst>
              <a:ext uri="{FF2B5EF4-FFF2-40B4-BE49-F238E27FC236}">
                <a16:creationId xmlns:a16="http://schemas.microsoft.com/office/drawing/2014/main" id="{01869852-812B-5346-8A32-910C67C8B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2381250"/>
            <a:ext cx="228600" cy="2857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1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2"/>
              </a:buClr>
              <a:buFont typeface="Monotype Sorts" pitchFamily="2" charset="2"/>
              <a:buChar char="l"/>
            </a:pPr>
            <a:endParaRPr lang="en-US" altLang="en-US" sz="2000"/>
          </a:p>
        </p:txBody>
      </p:sp>
      <p:sp>
        <p:nvSpPr>
          <p:cNvPr id="8199" name="Rectangle 10">
            <a:extLst>
              <a:ext uri="{FF2B5EF4-FFF2-40B4-BE49-F238E27FC236}">
                <a16:creationId xmlns:a16="http://schemas.microsoft.com/office/drawing/2014/main" id="{608F06B2-41A5-464E-94E9-A1F93D51E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1800" y="2038350"/>
            <a:ext cx="228600" cy="6286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1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v</a:t>
            </a:r>
          </a:p>
        </p:txBody>
      </p:sp>
      <p:sp>
        <p:nvSpPr>
          <p:cNvPr id="8200" name="Rectangle 11">
            <a:extLst>
              <a:ext uri="{FF2B5EF4-FFF2-40B4-BE49-F238E27FC236}">
                <a16:creationId xmlns:a16="http://schemas.microsoft.com/office/drawing/2014/main" id="{A55B6F2B-9DB9-634D-9C38-38FC0DEBF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8200" y="1695450"/>
            <a:ext cx="228600" cy="9715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1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2"/>
              </a:buClr>
              <a:buFont typeface="Monotype Sorts" pitchFamily="2" charset="2"/>
              <a:buChar char="l"/>
            </a:pPr>
            <a:endParaRPr lang="en-US" altLang="en-US" sz="2000"/>
          </a:p>
        </p:txBody>
      </p:sp>
      <p:sp>
        <p:nvSpPr>
          <p:cNvPr id="8201" name="Rectangle 12">
            <a:extLst>
              <a:ext uri="{FF2B5EF4-FFF2-40B4-BE49-F238E27FC236}">
                <a16:creationId xmlns:a16="http://schemas.microsoft.com/office/drawing/2014/main" id="{5E07241D-7C0A-9442-9D0F-F69347744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2324100"/>
            <a:ext cx="228600" cy="3429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1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2"/>
              </a:buClr>
              <a:buFont typeface="Monotype Sorts" pitchFamily="2" charset="2"/>
              <a:buChar char="l"/>
            </a:pPr>
            <a:endParaRPr lang="en-US" altLang="en-US" sz="2000"/>
          </a:p>
        </p:txBody>
      </p:sp>
      <p:sp>
        <p:nvSpPr>
          <p:cNvPr id="8202" name="Rectangle 13">
            <a:extLst>
              <a:ext uri="{FF2B5EF4-FFF2-40B4-BE49-F238E27FC236}">
                <a16:creationId xmlns:a16="http://schemas.microsoft.com/office/drawing/2014/main" id="{5B3F1C83-4B6A-9A49-AE20-E072EEB85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0" y="1866900"/>
            <a:ext cx="228600" cy="8001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1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2"/>
              </a:buClr>
              <a:buFont typeface="Monotype Sorts" pitchFamily="2" charset="2"/>
              <a:buChar char="l"/>
            </a:pPr>
            <a:endParaRPr lang="en-US" altLang="en-US" sz="2000"/>
          </a:p>
        </p:txBody>
      </p:sp>
      <p:sp>
        <p:nvSpPr>
          <p:cNvPr id="8203" name="Rectangle 14">
            <a:extLst>
              <a:ext uri="{FF2B5EF4-FFF2-40B4-BE49-F238E27FC236}">
                <a16:creationId xmlns:a16="http://schemas.microsoft.com/office/drawing/2014/main" id="{01B93989-1C1D-BD48-9463-B4167EF8A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0" y="3505200"/>
            <a:ext cx="228600" cy="10604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1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2"/>
              </a:buClr>
              <a:buFont typeface="Monotype Sorts" pitchFamily="2" charset="2"/>
              <a:buChar char="l"/>
            </a:pPr>
            <a:endParaRPr lang="en-US" altLang="en-US" sz="2000"/>
          </a:p>
        </p:txBody>
      </p:sp>
      <p:sp>
        <p:nvSpPr>
          <p:cNvPr id="8204" name="Rectangle 15">
            <a:extLst>
              <a:ext uri="{FF2B5EF4-FFF2-40B4-BE49-F238E27FC236}">
                <a16:creationId xmlns:a16="http://schemas.microsoft.com/office/drawing/2014/main" id="{4F656640-EF2C-5646-BF91-E7B5D8037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0" y="3594100"/>
            <a:ext cx="228600" cy="97155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1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2"/>
              </a:buClr>
              <a:buFont typeface="Monotype Sorts" pitchFamily="2" charset="2"/>
              <a:buChar char="l"/>
            </a:pPr>
            <a:endParaRPr lang="en-US" altLang="en-US" sz="2000"/>
          </a:p>
        </p:txBody>
      </p:sp>
      <p:sp>
        <p:nvSpPr>
          <p:cNvPr id="8205" name="Rectangle 16">
            <a:extLst>
              <a:ext uri="{FF2B5EF4-FFF2-40B4-BE49-F238E27FC236}">
                <a16:creationId xmlns:a16="http://schemas.microsoft.com/office/drawing/2014/main" id="{604A3F88-103B-3147-A1A5-317D6D131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7900" y="3765550"/>
            <a:ext cx="228600" cy="800100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1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2"/>
              </a:buClr>
              <a:buFont typeface="Monotype Sorts" pitchFamily="2" charset="2"/>
              <a:buChar char="l"/>
            </a:pPr>
            <a:endParaRPr lang="en-US" altLang="en-US" sz="2000"/>
          </a:p>
        </p:txBody>
      </p:sp>
      <p:grpSp>
        <p:nvGrpSpPr>
          <p:cNvPr id="8206" name="Group 17">
            <a:extLst>
              <a:ext uri="{FF2B5EF4-FFF2-40B4-BE49-F238E27FC236}">
                <a16:creationId xmlns:a16="http://schemas.microsoft.com/office/drawing/2014/main" id="{FC7E6E1D-D221-D147-9E2A-3F0BFD1879F6}"/>
              </a:ext>
            </a:extLst>
          </p:cNvPr>
          <p:cNvGrpSpPr>
            <a:grpSpLocks/>
          </p:cNvGrpSpPr>
          <p:nvPr/>
        </p:nvGrpSpPr>
        <p:grpSpPr bwMode="auto">
          <a:xfrm>
            <a:off x="7016750" y="4114800"/>
            <a:ext cx="1054100" cy="457200"/>
            <a:chOff x="3320" y="2304"/>
            <a:chExt cx="664" cy="384"/>
          </a:xfrm>
        </p:grpSpPr>
        <p:sp>
          <p:nvSpPr>
            <p:cNvPr id="8211" name="Rectangle 18">
              <a:extLst>
                <a:ext uri="{FF2B5EF4-FFF2-40B4-BE49-F238E27FC236}">
                  <a16:creationId xmlns:a16="http://schemas.microsoft.com/office/drawing/2014/main" id="{38C1AEE7-98D2-DD40-94E1-38F8DAF12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0" y="2304"/>
              <a:ext cx="144" cy="384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*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1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Clr>
                  <a:schemeClr val="tx2"/>
                </a:buClr>
                <a:buFont typeface="Monotype Sorts" pitchFamily="2" charset="2"/>
                <a:buChar char="l"/>
              </a:pPr>
              <a:endParaRPr lang="en-US" altLang="en-US" sz="2000"/>
            </a:p>
          </p:txBody>
        </p:sp>
        <p:sp>
          <p:nvSpPr>
            <p:cNvPr id="8212" name="Rectangle 19">
              <a:extLst>
                <a:ext uri="{FF2B5EF4-FFF2-40B4-BE49-F238E27FC236}">
                  <a16:creationId xmlns:a16="http://schemas.microsoft.com/office/drawing/2014/main" id="{B89EF2BB-8047-2649-953E-D75178439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2448"/>
              <a:ext cx="144" cy="240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*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1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Clr>
                  <a:schemeClr val="tx2"/>
                </a:buClr>
                <a:buFont typeface="Monotype Sorts" pitchFamily="2" charset="2"/>
                <a:buChar char="l"/>
              </a:pPr>
              <a:endParaRPr lang="en-US" altLang="en-US" sz="2000"/>
            </a:p>
          </p:txBody>
        </p:sp>
        <p:sp>
          <p:nvSpPr>
            <p:cNvPr id="8213" name="Rectangle 20">
              <a:extLst>
                <a:ext uri="{FF2B5EF4-FFF2-40B4-BE49-F238E27FC236}">
                  <a16:creationId xmlns:a16="http://schemas.microsoft.com/office/drawing/2014/main" id="{7819526D-4E3D-2B45-B124-A90D123DB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400"/>
              <a:ext cx="144" cy="288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Monotype Sorts" pitchFamily="2" charset="2"/>
                <a:buChar char="*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1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Clr>
                  <a:schemeClr val="tx2"/>
                </a:buClr>
                <a:buFont typeface="Monotype Sorts" pitchFamily="2" charset="2"/>
                <a:buChar char="l"/>
              </a:pPr>
              <a:endParaRPr lang="en-US" altLang="en-US" sz="2000"/>
            </a:p>
          </p:txBody>
        </p:sp>
      </p:grpSp>
      <p:sp>
        <p:nvSpPr>
          <p:cNvPr id="8207" name="Rectangle 21">
            <a:extLst>
              <a:ext uri="{FF2B5EF4-FFF2-40B4-BE49-F238E27FC236}">
                <a16:creationId xmlns:a16="http://schemas.microsoft.com/office/drawing/2014/main" id="{DA24ADBE-E27A-6147-A0FA-A6CEBF537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8700" y="3943350"/>
            <a:ext cx="228600" cy="6286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1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bg2"/>
                </a:solidFill>
                <a:latin typeface="Times New Roman" panose="02020603050405020304" pitchFamily="18" charset="0"/>
              </a:rPr>
              <a:t>v</a:t>
            </a:r>
          </a:p>
        </p:txBody>
      </p:sp>
      <p:sp>
        <p:nvSpPr>
          <p:cNvPr id="8208" name="AutoShape 22">
            <a:extLst>
              <a:ext uri="{FF2B5EF4-FFF2-40B4-BE49-F238E27FC236}">
                <a16:creationId xmlns:a16="http://schemas.microsoft.com/office/drawing/2014/main" id="{0B66E393-8646-AF47-ABA8-367DEC54F9D0}"/>
              </a:ext>
            </a:extLst>
          </p:cNvPr>
          <p:cNvSpPr>
            <a:spLocks/>
          </p:cNvSpPr>
          <p:nvPr/>
        </p:nvSpPr>
        <p:spPr bwMode="auto">
          <a:xfrm rot="16200000">
            <a:off x="7391400" y="409575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tIns="0" rIns="548640" bIns="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1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S1</a:t>
            </a:r>
          </a:p>
        </p:txBody>
      </p:sp>
      <p:sp>
        <p:nvSpPr>
          <p:cNvPr id="8209" name="AutoShape 23">
            <a:extLst>
              <a:ext uri="{FF2B5EF4-FFF2-40B4-BE49-F238E27FC236}">
                <a16:creationId xmlns:a16="http://schemas.microsoft.com/office/drawing/2014/main" id="{70093BEE-234C-6941-8E79-B4C0F109F597}"/>
              </a:ext>
            </a:extLst>
          </p:cNvPr>
          <p:cNvSpPr>
            <a:spLocks/>
          </p:cNvSpPr>
          <p:nvPr/>
        </p:nvSpPr>
        <p:spPr bwMode="auto">
          <a:xfrm rot="16200000">
            <a:off x="9829800" y="409575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tIns="0" rIns="548640" bIns="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1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S2</a:t>
            </a:r>
          </a:p>
        </p:txBody>
      </p:sp>
      <p:sp>
        <p:nvSpPr>
          <p:cNvPr id="8210" name="AutoShape 31">
            <a:extLst>
              <a:ext uri="{FF2B5EF4-FFF2-40B4-BE49-F238E27FC236}">
                <a16:creationId xmlns:a16="http://schemas.microsoft.com/office/drawing/2014/main" id="{2D9871B6-AC94-FD40-B034-55910654A860}"/>
              </a:ext>
            </a:extLst>
          </p:cNvPr>
          <p:cNvSpPr>
            <a:spLocks/>
          </p:cNvSpPr>
          <p:nvPr/>
        </p:nvSpPr>
        <p:spPr bwMode="auto">
          <a:xfrm rot="16200000">
            <a:off x="8877300" y="1714500"/>
            <a:ext cx="304800" cy="2514600"/>
          </a:xfrm>
          <a:prstGeom prst="leftBrace">
            <a:avLst>
              <a:gd name="adj1" fmla="val 6875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tIns="0" rIns="548640" bIns="0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*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1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39606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EFF027A0-7D72-4766-B6B4-EB7A26218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3818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right &gt; left,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C2B7BE6-3450-4D93-8A63-0F13C04A6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798B845E-D6CB-4FD4-8C0D-CF8C5E87F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43A5B85E-DB54-402D-A6D7-B4FE1D601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850CF74A-E876-4581-893C-22F77A1FD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F566A4E0-5E0D-4991-A53F-ED4DDAC56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0728" name="Rectangle 8">
            <a:extLst>
              <a:ext uri="{FF2B5EF4-FFF2-40B4-BE49-F238E27FC236}">
                <a16:creationId xmlns:a16="http://schemas.microsoft.com/office/drawing/2014/main" id="{9B1130DD-356E-43CF-8BF2-39E0EB32D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30729" name="Rectangle 9">
            <a:extLst>
              <a:ext uri="{FF2B5EF4-FFF2-40B4-BE49-F238E27FC236}">
                <a16:creationId xmlns:a16="http://schemas.microsoft.com/office/drawing/2014/main" id="{53B66857-93C7-4F69-A9E5-1A74ED734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30730" name="Rectangle 10">
            <a:extLst>
              <a:ext uri="{FF2B5EF4-FFF2-40B4-BE49-F238E27FC236}">
                <a16:creationId xmlns:a16="http://schemas.microsoft.com/office/drawing/2014/main" id="{2F26A5F4-1324-4016-B39B-762D8A30B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30731" name="Rectangle 11">
            <a:extLst>
              <a:ext uri="{FF2B5EF4-FFF2-40B4-BE49-F238E27FC236}">
                <a16:creationId xmlns:a16="http://schemas.microsoft.com/office/drawing/2014/main" id="{122D8A7B-FB96-42DC-A696-1B9245385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0732" name="Text Box 12">
            <a:extLst>
              <a:ext uri="{FF2B5EF4-FFF2-40B4-BE49-F238E27FC236}">
                <a16:creationId xmlns:a16="http://schemas.microsoft.com/office/drawing/2014/main" id="{3DEF0D2E-DE5F-42E0-B858-11FAF4BFE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30734" name="Text Box 14">
            <a:extLst>
              <a:ext uri="{FF2B5EF4-FFF2-40B4-BE49-F238E27FC236}">
                <a16:creationId xmlns:a16="http://schemas.microsoft.com/office/drawing/2014/main" id="{C571E282-18E8-4D83-85B1-384BE2F71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30735" name="Text Box 15">
            <a:extLst>
              <a:ext uri="{FF2B5EF4-FFF2-40B4-BE49-F238E27FC236}">
                <a16:creationId xmlns:a16="http://schemas.microsoft.com/office/drawing/2014/main" id="{96B37D73-03E6-481C-88F6-285D8AAE5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30736" name="Line 16">
            <a:extLst>
              <a:ext uri="{FF2B5EF4-FFF2-40B4-BE49-F238E27FC236}">
                <a16:creationId xmlns:a16="http://schemas.microsoft.com/office/drawing/2014/main" id="{A9A0D3F2-7276-4ACC-8A2E-9D5E9597DBC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52578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>
            <a:extLst>
              <a:ext uri="{FF2B5EF4-FFF2-40B4-BE49-F238E27FC236}">
                <a16:creationId xmlns:a16="http://schemas.microsoft.com/office/drawing/2014/main" id="{74EC86D9-794D-4578-9021-4DD57FB8A3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>
            <a:extLst>
              <a:ext uri="{FF2B5EF4-FFF2-40B4-BE49-F238E27FC236}">
                <a16:creationId xmlns:a16="http://schemas.microsoft.com/office/drawing/2014/main" id="{FA9D39BF-3D59-41FB-AE0E-80B8D56B44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050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25EE349E-484B-E146-87C7-64E313076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19F0508C-75F6-40CC-A241-87B7AB93F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3818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right &gt; left,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F28D4C9-96F8-4F65-82BF-C99587770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2798BC28-B7C5-4FD3-A80E-6A9E0EF57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9D115591-C11F-440D-8405-7451C771B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F20A1F34-DE79-45D5-9DFF-8B9D554E8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922781A1-F40B-450F-9134-B4465D956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1752" name="Rectangle 8">
            <a:extLst>
              <a:ext uri="{FF2B5EF4-FFF2-40B4-BE49-F238E27FC236}">
                <a16:creationId xmlns:a16="http://schemas.microsoft.com/office/drawing/2014/main" id="{67C512E9-F27D-4C7C-B090-43E1AC77F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3E19AB72-A51D-44D8-926A-B6BB4863E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31754" name="Rectangle 10">
            <a:extLst>
              <a:ext uri="{FF2B5EF4-FFF2-40B4-BE49-F238E27FC236}">
                <a16:creationId xmlns:a16="http://schemas.microsoft.com/office/drawing/2014/main" id="{EB99A444-EDA1-43FC-8621-810014BD0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31755" name="Rectangle 11">
            <a:extLst>
              <a:ext uri="{FF2B5EF4-FFF2-40B4-BE49-F238E27FC236}">
                <a16:creationId xmlns:a16="http://schemas.microsoft.com/office/drawing/2014/main" id="{B3F2A6D3-A0E6-4C83-8B2D-498429A27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1756" name="Text Box 12">
            <a:extLst>
              <a:ext uri="{FF2B5EF4-FFF2-40B4-BE49-F238E27FC236}">
                <a16:creationId xmlns:a16="http://schemas.microsoft.com/office/drawing/2014/main" id="{02218E39-3AE7-45E4-8116-8F997D234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31758" name="Text Box 14">
            <a:extLst>
              <a:ext uri="{FF2B5EF4-FFF2-40B4-BE49-F238E27FC236}">
                <a16:creationId xmlns:a16="http://schemas.microsoft.com/office/drawing/2014/main" id="{651CBB71-4FC4-4445-8EEC-002799A47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31759" name="Text Box 15">
            <a:extLst>
              <a:ext uri="{FF2B5EF4-FFF2-40B4-BE49-F238E27FC236}">
                <a16:creationId xmlns:a16="http://schemas.microsoft.com/office/drawing/2014/main" id="{D9DB20C7-3782-4165-9208-76DE86735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31760" name="Line 16">
            <a:extLst>
              <a:ext uri="{FF2B5EF4-FFF2-40B4-BE49-F238E27FC236}">
                <a16:creationId xmlns:a16="http://schemas.microsoft.com/office/drawing/2014/main" id="{1982B41E-A7CD-4FF0-B9A5-CE99D04A54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52578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>
            <a:extLst>
              <a:ext uri="{FF2B5EF4-FFF2-40B4-BE49-F238E27FC236}">
                <a16:creationId xmlns:a16="http://schemas.microsoft.com/office/drawing/2014/main" id="{B6E66FD8-E40C-4032-B4F6-A51CD4ECD8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>
            <a:extLst>
              <a:ext uri="{FF2B5EF4-FFF2-40B4-BE49-F238E27FC236}">
                <a16:creationId xmlns:a16="http://schemas.microsoft.com/office/drawing/2014/main" id="{F2067542-00ED-4605-B196-38F3ED8564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5908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B43DDEB2-EC7C-3447-94FA-EDD90AC7C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523DCF2F-FE0E-4F78-86FA-9E7B7C951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3818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right &gt; left, go to 1.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D1034B1-4715-45C8-AE1E-BEB263D20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365A94A8-1FE4-47EA-A065-01A2ED8D8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82A12764-BB60-4AE5-A8C3-9F6EBD1E1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DF3DFB9F-3677-4B3C-8959-708D28558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EE64B480-5671-4C30-8617-A97994D2E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A85BAEC1-3B2F-43BE-A20F-A0D0CDE7B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id="{799B5A80-6219-483C-B2A7-FC5967A96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id="{256800CF-3F9C-4D54-9CE5-D93374273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32779" name="Rectangle 11">
            <a:extLst>
              <a:ext uri="{FF2B5EF4-FFF2-40B4-BE49-F238E27FC236}">
                <a16:creationId xmlns:a16="http://schemas.microsoft.com/office/drawing/2014/main" id="{61D37C46-4094-4318-B8B6-0E133B861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AAD79FB6-F6AA-40DD-94C9-809C62B5A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750548EE-43F0-47DE-9D7D-41570F00C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32783" name="Text Box 15">
            <a:extLst>
              <a:ext uri="{FF2B5EF4-FFF2-40B4-BE49-F238E27FC236}">
                <a16:creationId xmlns:a16="http://schemas.microsoft.com/office/drawing/2014/main" id="{6D7031E1-CDC8-4670-B7CF-51DCDC3EA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32784" name="Line 16">
            <a:extLst>
              <a:ext uri="{FF2B5EF4-FFF2-40B4-BE49-F238E27FC236}">
                <a16:creationId xmlns:a16="http://schemas.microsoft.com/office/drawing/2014/main" id="{FFBC66F7-1876-4DBC-BE37-EA7781E794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52578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>
            <a:extLst>
              <a:ext uri="{FF2B5EF4-FFF2-40B4-BE49-F238E27FC236}">
                <a16:creationId xmlns:a16="http://schemas.microsoft.com/office/drawing/2014/main" id="{70AA9157-FA82-4563-A66B-6BA2E17A07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>
            <a:extLst>
              <a:ext uri="{FF2B5EF4-FFF2-40B4-BE49-F238E27FC236}">
                <a16:creationId xmlns:a16="http://schemas.microsoft.com/office/drawing/2014/main" id="{27A45E92-67C5-4B4D-A141-0237399808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3528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68F45953-9ECB-7F4E-B7A0-01D939705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64FF2223-1991-42D0-9393-10E2C7D19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8948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right &gt; left, go to 1.</a:t>
            </a:r>
          </a:p>
          <a:p>
            <a:pPr>
              <a:buFontTx/>
              <a:buAutoNum type="arabicPeriod"/>
            </a:pPr>
            <a:r>
              <a:rPr lang="en-US" altLang="en-US" dirty="0"/>
              <a:t>Swap data[right] and data[pivot]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055B82F-3B07-447F-A010-C829D8267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C7E7B3E6-AB1B-4D06-BA14-22149C0EB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346CF389-A1D4-44DA-AF32-088B1F38E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114BCBDE-CB4E-4D44-9F01-6A0640AAE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B5A94E2A-FDEE-4DC7-8C7B-F40E50B84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3800" name="Rectangle 8">
            <a:extLst>
              <a:ext uri="{FF2B5EF4-FFF2-40B4-BE49-F238E27FC236}">
                <a16:creationId xmlns:a16="http://schemas.microsoft.com/office/drawing/2014/main" id="{1DC06AED-DC77-4E19-BCDE-2FEE199B0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33801" name="Rectangle 9">
            <a:extLst>
              <a:ext uri="{FF2B5EF4-FFF2-40B4-BE49-F238E27FC236}">
                <a16:creationId xmlns:a16="http://schemas.microsoft.com/office/drawing/2014/main" id="{69210272-64CF-4BC7-BF2F-D05F9C6C6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33802" name="Rectangle 10">
            <a:extLst>
              <a:ext uri="{FF2B5EF4-FFF2-40B4-BE49-F238E27FC236}">
                <a16:creationId xmlns:a16="http://schemas.microsoft.com/office/drawing/2014/main" id="{CF6B1D33-BA69-49BF-8AFF-E92C7CD6D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33803" name="Rectangle 11">
            <a:extLst>
              <a:ext uri="{FF2B5EF4-FFF2-40B4-BE49-F238E27FC236}">
                <a16:creationId xmlns:a16="http://schemas.microsoft.com/office/drawing/2014/main" id="{3DBC45BA-06B8-4106-B21B-920FE3653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3804" name="Text Box 12">
            <a:extLst>
              <a:ext uri="{FF2B5EF4-FFF2-40B4-BE49-F238E27FC236}">
                <a16:creationId xmlns:a16="http://schemas.microsoft.com/office/drawing/2014/main" id="{78B0F904-574C-4B56-81D3-FBCEFCAE9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281488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33806" name="Text Box 14">
            <a:extLst>
              <a:ext uri="{FF2B5EF4-FFF2-40B4-BE49-F238E27FC236}">
                <a16:creationId xmlns:a16="http://schemas.microsoft.com/office/drawing/2014/main" id="{05FCCA9E-4444-4A9B-B455-FE6011FB9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33807" name="Text Box 15">
            <a:extLst>
              <a:ext uri="{FF2B5EF4-FFF2-40B4-BE49-F238E27FC236}">
                <a16:creationId xmlns:a16="http://schemas.microsoft.com/office/drawing/2014/main" id="{E6DED3B8-A754-41EA-ADC8-8FF42D5A7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33808" name="Line 16">
            <a:extLst>
              <a:ext uri="{FF2B5EF4-FFF2-40B4-BE49-F238E27FC236}">
                <a16:creationId xmlns:a16="http://schemas.microsoft.com/office/drawing/2014/main" id="{A58EBE3B-5EFC-403E-A0D7-4877F9DA9A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52578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>
            <a:extLst>
              <a:ext uri="{FF2B5EF4-FFF2-40B4-BE49-F238E27FC236}">
                <a16:creationId xmlns:a16="http://schemas.microsoft.com/office/drawing/2014/main" id="{4E6D05D0-4DFC-4335-B24A-A01CA70E78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>
            <a:extLst>
              <a:ext uri="{FF2B5EF4-FFF2-40B4-BE49-F238E27FC236}">
                <a16:creationId xmlns:a16="http://schemas.microsoft.com/office/drawing/2014/main" id="{A8F771F7-243A-4659-8C49-DA44465DD4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7338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EA14A82B-4730-3A49-8F51-FCE6258FE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09215CEA-8C90-456F-8B0E-E1BBC67EC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350" y="930275"/>
            <a:ext cx="488948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While data[left] &lt;= data[pivot]</a:t>
            </a:r>
          </a:p>
          <a:p>
            <a:pPr lvl="1"/>
            <a:r>
              <a:rPr lang="en-US" altLang="en-US" dirty="0"/>
              <a:t>	++left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data[right] &gt; data[pivot]</a:t>
            </a:r>
          </a:p>
          <a:p>
            <a:pPr lvl="1"/>
            <a:r>
              <a:rPr lang="en-US" altLang="en-US" dirty="0"/>
              <a:t>	--right</a:t>
            </a:r>
          </a:p>
          <a:p>
            <a:pPr>
              <a:buFontTx/>
              <a:buAutoNum type="arabicPeriod"/>
            </a:pPr>
            <a:r>
              <a:rPr lang="en-US" altLang="en-US" dirty="0"/>
              <a:t>If left &lt; right</a:t>
            </a:r>
          </a:p>
          <a:p>
            <a:pPr lvl="1"/>
            <a:r>
              <a:rPr lang="en-US" altLang="en-US" dirty="0"/>
              <a:t>	swap data[left] and data[right]</a:t>
            </a:r>
          </a:p>
          <a:p>
            <a:pPr>
              <a:buFontTx/>
              <a:buAutoNum type="arabicPeriod"/>
            </a:pPr>
            <a:r>
              <a:rPr lang="en-US" altLang="en-US" dirty="0"/>
              <a:t>While right &gt; left, go to 1.</a:t>
            </a:r>
          </a:p>
          <a:p>
            <a:pPr>
              <a:buFontTx/>
              <a:buAutoNum type="arabicPeriod"/>
            </a:pPr>
            <a:r>
              <a:rPr lang="en-US" altLang="en-US" dirty="0"/>
              <a:t>Swap data[right] and data[pivot]</a:t>
            </a:r>
          </a:p>
          <a:p>
            <a:endParaRPr lang="en-US" altLang="en-US" dirty="0"/>
          </a:p>
          <a:p>
            <a:pPr lvl="1">
              <a:buFontTx/>
              <a:buAutoNum type="arabicPeriod"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8DFDE16-7C48-45CE-91FD-5A9A523E4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56D7EC69-3F13-4663-90F2-7E22E2FBC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D2E28724-D94D-41FE-88D5-F9C414587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184466EB-32D0-4366-883C-8C752A0CE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644EF481-2725-48FC-91DE-B25721BF5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191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34824" name="Rectangle 8">
            <a:extLst>
              <a:ext uri="{FF2B5EF4-FFF2-40B4-BE49-F238E27FC236}">
                <a16:creationId xmlns:a16="http://schemas.microsoft.com/office/drawing/2014/main" id="{67D914B0-1C7B-477E-9002-F45B3EEBD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609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34825" name="Rectangle 9">
            <a:extLst>
              <a:ext uri="{FF2B5EF4-FFF2-40B4-BE49-F238E27FC236}">
                <a16:creationId xmlns:a16="http://schemas.microsoft.com/office/drawing/2014/main" id="{D68DDE72-A5AB-441C-97A6-A91B042EC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34826" name="Rectangle 10">
            <a:extLst>
              <a:ext uri="{FF2B5EF4-FFF2-40B4-BE49-F238E27FC236}">
                <a16:creationId xmlns:a16="http://schemas.microsoft.com/office/drawing/2014/main" id="{1E27DC9E-C71D-4D68-BC08-B49280DF8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34827" name="Rectangle 11">
            <a:extLst>
              <a:ext uri="{FF2B5EF4-FFF2-40B4-BE49-F238E27FC236}">
                <a16:creationId xmlns:a16="http://schemas.microsoft.com/office/drawing/2014/main" id="{EC326382-DAD4-4494-9CEB-42801B4B4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1910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4828" name="Text Box 12">
            <a:extLst>
              <a:ext uri="{FF2B5EF4-FFF2-40B4-BE49-F238E27FC236}">
                <a16:creationId xmlns:a16="http://schemas.microsoft.com/office/drawing/2014/main" id="{007695C0-68FB-4806-A00C-4AF2C3543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4343400"/>
            <a:ext cx="1643063" cy="376238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4</a:t>
            </a:r>
          </a:p>
        </p:txBody>
      </p:sp>
      <p:sp>
        <p:nvSpPr>
          <p:cNvPr id="34829" name="Text Box 13">
            <a:extLst>
              <a:ext uri="{FF2B5EF4-FFF2-40B4-BE49-F238E27FC236}">
                <a16:creationId xmlns:a16="http://schemas.microsoft.com/office/drawing/2014/main" id="{AE8E69E5-ADAB-4DAB-A1BF-B8C9B421B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1" y="4800600"/>
            <a:ext cx="558037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  <p:sp>
        <p:nvSpPr>
          <p:cNvPr id="34830" name="Text Box 14">
            <a:extLst>
              <a:ext uri="{FF2B5EF4-FFF2-40B4-BE49-F238E27FC236}">
                <a16:creationId xmlns:a16="http://schemas.microsoft.com/office/drawing/2014/main" id="{55D6F787-E8E2-4B96-8A69-028D81B03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1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left</a:t>
            </a:r>
          </a:p>
        </p:txBody>
      </p:sp>
      <p:sp>
        <p:nvSpPr>
          <p:cNvPr id="34831" name="Text Box 15">
            <a:extLst>
              <a:ext uri="{FF2B5EF4-FFF2-40B4-BE49-F238E27FC236}">
                <a16:creationId xmlns:a16="http://schemas.microsoft.com/office/drawing/2014/main" id="{7A3DA27C-8BD6-4A35-AD24-84121AF02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768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right</a:t>
            </a:r>
          </a:p>
        </p:txBody>
      </p:sp>
      <p:sp>
        <p:nvSpPr>
          <p:cNvPr id="34832" name="Line 16">
            <a:extLst>
              <a:ext uri="{FF2B5EF4-FFF2-40B4-BE49-F238E27FC236}">
                <a16:creationId xmlns:a16="http://schemas.microsoft.com/office/drawing/2014/main" id="{492DA991-66F0-4DD3-93E8-42E7CD005D6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52578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Line 17">
            <a:extLst>
              <a:ext uri="{FF2B5EF4-FFF2-40B4-BE49-F238E27FC236}">
                <a16:creationId xmlns:a16="http://schemas.microsoft.com/office/drawing/2014/main" id="{84B94648-55B4-49AB-949B-3F3E68F195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5257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Line 18">
            <a:extLst>
              <a:ext uri="{FF2B5EF4-FFF2-40B4-BE49-F238E27FC236}">
                <a16:creationId xmlns:a16="http://schemas.microsoft.com/office/drawing/2014/main" id="{F1F996C2-ED8D-4824-AAF5-675B8FADAD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7338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6BC3DA9-B677-421F-8CDD-734F9BCB53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Partition Result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CB1246F-338C-4CD1-BC52-41FB84353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5D53E4CB-3B74-4A37-8460-2CB642DAA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0AC8EEAA-5EAD-4B5B-A81B-5332924AA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7F8D4FCF-A307-4BB7-84B0-B93230F06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E0B94EA9-07C1-4565-BE4A-F5B95FCD3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5908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37896" name="Rectangle 8">
            <a:extLst>
              <a:ext uri="{FF2B5EF4-FFF2-40B4-BE49-F238E27FC236}">
                <a16:creationId xmlns:a16="http://schemas.microsoft.com/office/drawing/2014/main" id="{45F653A3-7A42-4D67-8EA3-BA030BC9C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id="{C364CDA6-7E3D-415E-AD83-10CD3D801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37898" name="Rectangle 10">
            <a:extLst>
              <a:ext uri="{FF2B5EF4-FFF2-40B4-BE49-F238E27FC236}">
                <a16:creationId xmlns:a16="http://schemas.microsoft.com/office/drawing/2014/main" id="{59D0965E-C17F-4B06-BD50-938A5E44D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37899" name="Rectangle 11">
            <a:extLst>
              <a:ext uri="{FF2B5EF4-FFF2-40B4-BE49-F238E27FC236}">
                <a16:creationId xmlns:a16="http://schemas.microsoft.com/office/drawing/2014/main" id="{3CD1B2DD-48E3-4B9C-AB74-EA0FF526B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7900" name="Text Box 12">
            <a:extLst>
              <a:ext uri="{FF2B5EF4-FFF2-40B4-BE49-F238E27FC236}">
                <a16:creationId xmlns:a16="http://schemas.microsoft.com/office/drawing/2014/main" id="{83C4AAA3-594C-4E52-84DA-19C59D4C7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1" y="32004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  <p:sp>
        <p:nvSpPr>
          <p:cNvPr id="37901" name="Line 13">
            <a:extLst>
              <a:ext uri="{FF2B5EF4-FFF2-40B4-BE49-F238E27FC236}">
                <a16:creationId xmlns:a16="http://schemas.microsoft.com/office/drawing/2014/main" id="{747A28BD-9CBE-4037-9640-F404D53447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590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4">
            <a:extLst>
              <a:ext uri="{FF2B5EF4-FFF2-40B4-BE49-F238E27FC236}">
                <a16:creationId xmlns:a16="http://schemas.microsoft.com/office/drawing/2014/main" id="{1C0EC8DF-58EB-45FA-87C6-6BE340A037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590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15">
            <a:extLst>
              <a:ext uri="{FF2B5EF4-FFF2-40B4-BE49-F238E27FC236}">
                <a16:creationId xmlns:a16="http://schemas.microsoft.com/office/drawing/2014/main" id="{3050DADA-B9B7-4A68-8344-E4531E6DF8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41148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6">
            <a:extLst>
              <a:ext uri="{FF2B5EF4-FFF2-40B4-BE49-F238E27FC236}">
                <a16:creationId xmlns:a16="http://schemas.microsoft.com/office/drawing/2014/main" id="{D1B8C1E2-2E5F-4F46-AEBF-13C1AC15B0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114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Text Box 17">
            <a:extLst>
              <a:ext uri="{FF2B5EF4-FFF2-40B4-BE49-F238E27FC236}">
                <a16:creationId xmlns:a16="http://schemas.microsoft.com/office/drawing/2014/main" id="{310C04E3-36B1-44D7-8BD7-38AC999B8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1" y="4191000"/>
            <a:ext cx="15000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&lt;= data[pivot]</a:t>
            </a:r>
          </a:p>
        </p:txBody>
      </p:sp>
      <p:sp>
        <p:nvSpPr>
          <p:cNvPr id="37906" name="Text Box 18">
            <a:extLst>
              <a:ext uri="{FF2B5EF4-FFF2-40B4-BE49-F238E27FC236}">
                <a16:creationId xmlns:a16="http://schemas.microsoft.com/office/drawing/2014/main" id="{BF054CA2-21B0-41D0-B92F-B58EB8A38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191000"/>
            <a:ext cx="13846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&gt; data[pivot]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1D32FA2-4240-4369-A174-802B64531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Recursion: Quicksort Sub-arrays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8A4873C-CCD2-44C4-80E9-7FE1257E4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6EF6B739-60C5-4D3C-A3E6-56440B11A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09AEC5A0-ADC0-439E-8967-4A74B342F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CB828AAE-FCDD-478B-A49D-D3CDAF57F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388F2806-5F87-49E3-8084-37DE952D9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5908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38920" name="Rectangle 8">
            <a:extLst>
              <a:ext uri="{FF2B5EF4-FFF2-40B4-BE49-F238E27FC236}">
                <a16:creationId xmlns:a16="http://schemas.microsoft.com/office/drawing/2014/main" id="{BAA6A8B8-6C3A-4144-BBFD-E8D9AF5E7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38921" name="Rectangle 9">
            <a:extLst>
              <a:ext uri="{FF2B5EF4-FFF2-40B4-BE49-F238E27FC236}">
                <a16:creationId xmlns:a16="http://schemas.microsoft.com/office/drawing/2014/main" id="{9071484D-9991-4642-A853-C30403BA7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38922" name="Rectangle 10">
            <a:extLst>
              <a:ext uri="{FF2B5EF4-FFF2-40B4-BE49-F238E27FC236}">
                <a16:creationId xmlns:a16="http://schemas.microsoft.com/office/drawing/2014/main" id="{7E20C48C-673D-4910-AB0C-CB4F5F845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38923" name="Rectangle 11">
            <a:extLst>
              <a:ext uri="{FF2B5EF4-FFF2-40B4-BE49-F238E27FC236}">
                <a16:creationId xmlns:a16="http://schemas.microsoft.com/office/drawing/2014/main" id="{82088FD9-225D-44A5-BB20-0A1788BB1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5908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38924" name="Text Box 12">
            <a:extLst>
              <a:ext uri="{FF2B5EF4-FFF2-40B4-BE49-F238E27FC236}">
                <a16:creationId xmlns:a16="http://schemas.microsoft.com/office/drawing/2014/main" id="{3231A27B-FE84-406D-88D0-D182A3BC0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1" y="3200400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  <p:sp>
        <p:nvSpPr>
          <p:cNvPr id="38925" name="Line 13">
            <a:extLst>
              <a:ext uri="{FF2B5EF4-FFF2-40B4-BE49-F238E27FC236}">
                <a16:creationId xmlns:a16="http://schemas.microsoft.com/office/drawing/2014/main" id="{7D0D55E1-B9CB-480B-A79B-36D3B5A213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590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4">
            <a:extLst>
              <a:ext uri="{FF2B5EF4-FFF2-40B4-BE49-F238E27FC236}">
                <a16:creationId xmlns:a16="http://schemas.microsoft.com/office/drawing/2014/main" id="{5152647D-5999-4E9C-8DFD-3FFD4CE1CF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5908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15">
            <a:extLst>
              <a:ext uri="{FF2B5EF4-FFF2-40B4-BE49-F238E27FC236}">
                <a16:creationId xmlns:a16="http://schemas.microsoft.com/office/drawing/2014/main" id="{A3D222D9-7C97-4EEF-B6B4-7EFE4A3F37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41148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16">
            <a:extLst>
              <a:ext uri="{FF2B5EF4-FFF2-40B4-BE49-F238E27FC236}">
                <a16:creationId xmlns:a16="http://schemas.microsoft.com/office/drawing/2014/main" id="{F5FA737D-43F7-416F-99FE-0401AD95E6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114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Text Box 17">
            <a:extLst>
              <a:ext uri="{FF2B5EF4-FFF2-40B4-BE49-F238E27FC236}">
                <a16:creationId xmlns:a16="http://schemas.microsoft.com/office/drawing/2014/main" id="{298BF09C-6660-4043-B04C-48DA317E6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1" y="4191000"/>
            <a:ext cx="15000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&lt;= data[pivot]</a:t>
            </a:r>
          </a:p>
        </p:txBody>
      </p:sp>
      <p:sp>
        <p:nvSpPr>
          <p:cNvPr id="38930" name="Text Box 18">
            <a:extLst>
              <a:ext uri="{FF2B5EF4-FFF2-40B4-BE49-F238E27FC236}">
                <a16:creationId xmlns:a16="http://schemas.microsoft.com/office/drawing/2014/main" id="{BA29EC9A-8C8A-4F2B-AD85-377CE5A1B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191000"/>
            <a:ext cx="13846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&gt; data[pivot]</a:t>
            </a:r>
          </a:p>
        </p:txBody>
      </p:sp>
      <p:sp>
        <p:nvSpPr>
          <p:cNvPr id="38933" name="AutoShape 21">
            <a:extLst>
              <a:ext uri="{FF2B5EF4-FFF2-40B4-BE49-F238E27FC236}">
                <a16:creationId xmlns:a16="http://schemas.microsoft.com/office/drawing/2014/main" id="{D5802E0C-CFB1-41BC-AB74-80A33981A848}"/>
              </a:ext>
            </a:extLst>
          </p:cNvPr>
          <p:cNvSpPr>
            <a:spLocks/>
          </p:cNvSpPr>
          <p:nvPr/>
        </p:nvSpPr>
        <p:spPr bwMode="auto">
          <a:xfrm rot="5400000" flipV="1">
            <a:off x="4533900" y="1257300"/>
            <a:ext cx="152400" cy="2362200"/>
          </a:xfrm>
          <a:prstGeom prst="leftBrace">
            <a:avLst>
              <a:gd name="adj1" fmla="val 129167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AutoShape 22">
            <a:extLst>
              <a:ext uri="{FF2B5EF4-FFF2-40B4-BE49-F238E27FC236}">
                <a16:creationId xmlns:a16="http://schemas.microsoft.com/office/drawing/2014/main" id="{CC90502C-3D0D-44BB-8AFF-BA4EA312C23E}"/>
              </a:ext>
            </a:extLst>
          </p:cNvPr>
          <p:cNvSpPr>
            <a:spLocks/>
          </p:cNvSpPr>
          <p:nvPr/>
        </p:nvSpPr>
        <p:spPr bwMode="auto">
          <a:xfrm rot="5400000" flipV="1">
            <a:off x="7581900" y="1257300"/>
            <a:ext cx="152400" cy="2362200"/>
          </a:xfrm>
          <a:prstGeom prst="leftBrace">
            <a:avLst>
              <a:gd name="adj1" fmla="val 129167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DA0216F5-400B-DB4A-A875-2F7DAC2ED2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9790" y="35859"/>
            <a:ext cx="10163502" cy="658368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Implementation: Partitioning the Array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A7B264-9425-574B-9DB8-DA81E1BE1E13}"/>
              </a:ext>
            </a:extLst>
          </p:cNvPr>
          <p:cNvSpPr txBox="1">
            <a:spLocks/>
          </p:cNvSpPr>
          <p:nvPr/>
        </p:nvSpPr>
        <p:spPr bwMode="auto">
          <a:xfrm>
            <a:off x="1839888" y="694227"/>
            <a:ext cx="6873289" cy="597221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00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int Partition(int A[], int left, int right)</a:t>
            </a:r>
          </a:p>
          <a:p>
            <a:pPr>
              <a:buFontTx/>
              <a:buNone/>
            </a:pP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	int pivot = A[left];</a:t>
            </a:r>
          </a:p>
          <a:p>
            <a:pPr>
              <a:buFontTx/>
              <a:buNone/>
            </a:pP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	int left = left + 1;</a:t>
            </a:r>
          </a:p>
          <a:p>
            <a:pPr>
              <a:buFontTx/>
              <a:buNone/>
            </a:pP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	int right = right - 1;</a:t>
            </a:r>
          </a:p>
          <a:p>
            <a:pPr>
              <a:buFontTx/>
              <a:buNone/>
            </a:pP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	</a:t>
            </a:r>
            <a:r>
              <a:rPr lang="en-US" altLang="en-US" sz="1700" dirty="0">
                <a:solidFill>
                  <a:srgbClr val="0054FF"/>
                </a:solidFill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while</a:t>
            </a: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 (right &gt; left)</a:t>
            </a:r>
          </a:p>
          <a:p>
            <a:pPr>
              <a:buFontTx/>
              <a:buNone/>
            </a:pP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		</a:t>
            </a:r>
            <a:r>
              <a:rPr lang="en-US" altLang="en-US" sz="1700" dirty="0">
                <a:solidFill>
                  <a:srgbClr val="0054FF"/>
                </a:solidFill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 while</a:t>
            </a: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 (A[left] &lt;= pivot) {</a:t>
            </a:r>
          </a:p>
          <a:p>
            <a:pPr>
              <a:buFontTx/>
              <a:buNone/>
            </a:pP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			 ++left;</a:t>
            </a:r>
          </a:p>
          <a:p>
            <a:pPr>
              <a:buFontTx/>
              <a:buNone/>
            </a:pP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		}</a:t>
            </a:r>
          </a:p>
          <a:p>
            <a:pPr>
              <a:buFontTx/>
              <a:buNone/>
            </a:pP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		</a:t>
            </a:r>
            <a:r>
              <a:rPr lang="en-US" altLang="en-US" sz="1700" dirty="0">
                <a:solidFill>
                  <a:srgbClr val="0054FF"/>
                </a:solidFill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 while</a:t>
            </a: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 (A[right] &gt; pivot) {</a:t>
            </a:r>
          </a:p>
          <a:p>
            <a:pPr>
              <a:buFontTx/>
              <a:buNone/>
            </a:pP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			 --right;</a:t>
            </a:r>
          </a:p>
          <a:p>
            <a:pPr>
              <a:buFontTx/>
              <a:buNone/>
            </a:pP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		}</a:t>
            </a:r>
          </a:p>
          <a:p>
            <a:pPr>
              <a:buFontTx/>
              <a:buNone/>
            </a:pP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		</a:t>
            </a:r>
            <a:r>
              <a:rPr lang="en-US" altLang="en-US" sz="1700" dirty="0">
                <a:solidFill>
                  <a:srgbClr val="0054FF"/>
                </a:solidFill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if</a:t>
            </a: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 (left &lt; right)</a:t>
            </a:r>
          </a:p>
          <a:p>
            <a:pPr>
              <a:buFontTx/>
              <a:buNone/>
            </a:pPr>
            <a:r>
              <a:rPr lang="en-US" altLang="en-US" sz="1700" dirty="0">
                <a:solidFill>
                  <a:srgbClr val="FF0000"/>
                </a:solidFill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			swap</a:t>
            </a: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(A[left], A[right]); 				</a:t>
            </a:r>
          </a:p>
          <a:p>
            <a:pPr>
              <a:buFontTx/>
              <a:buNone/>
            </a:pP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	}</a:t>
            </a:r>
          </a:p>
          <a:p>
            <a:pPr>
              <a:buFontTx/>
              <a:buNone/>
            </a:pPr>
            <a:r>
              <a:rPr lang="en-US" altLang="en-US" sz="1700" dirty="0">
                <a:solidFill>
                  <a:srgbClr val="FF0000"/>
                </a:solidFill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	swap</a:t>
            </a: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(A[pivot], A[right]);</a:t>
            </a:r>
          </a:p>
          <a:p>
            <a:pPr>
              <a:buNone/>
            </a:pPr>
            <a:r>
              <a:rPr lang="en-US" altLang="en-US" sz="1700" dirty="0">
                <a:solidFill>
                  <a:srgbClr val="0054FF"/>
                </a:solidFill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	return</a:t>
            </a: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 right ;</a:t>
            </a:r>
            <a:endParaRPr lang="en-US" altLang="en-US" sz="1700" b="1" dirty="0">
              <a:latin typeface="Avenir Book" panose="02000503020000020003" pitchFamily="2" charset="0"/>
              <a:ea typeface="Apple Color Emoji" pitchFamily="2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700" dirty="0">
                <a:latin typeface="Avenir Book" panose="02000503020000020003" pitchFamily="2" charset="0"/>
                <a:ea typeface="Apple Color Emoji" pitchFamily="2" charset="0"/>
                <a:cs typeface="Arial" panose="020B060402020202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458073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ADA509C-349E-445E-B52A-BE592C7B3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Quicksort Analysis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4A4B7F0-76A2-45C1-82C8-DD4B764A0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Assume that keys are random, uniformly distributed.</a:t>
            </a:r>
          </a:p>
          <a:p>
            <a:r>
              <a:rPr lang="en-US" altLang="en-US" dirty="0"/>
              <a:t>What is best case running time?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Partition is perfectly balanced.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</a:rPr>
              <a:t>Pivot is always in the middle (median of the array).</a:t>
            </a:r>
          </a:p>
          <a:p>
            <a:endParaRPr lang="en-US" altLang="zh-CN" sz="2400" dirty="0">
              <a:ea typeface="宋体" panose="02010600030101010101" pitchFamily="2" charset="-122"/>
            </a:endParaRPr>
          </a:p>
          <a:p>
            <a:r>
              <a:rPr lang="en-US" altLang="zh-CN" dirty="0">
                <a:ea typeface="宋体" panose="02010600030101010101" pitchFamily="2" charset="-122"/>
              </a:rPr>
              <a:t>T(N) = T(N/2) + T(N/2) + </a:t>
            </a:r>
            <a:r>
              <a:rPr lang="en-US" altLang="zh-CN" dirty="0" err="1">
                <a:ea typeface="宋体" panose="02010600030101010101" pitchFamily="2" charset="-122"/>
              </a:rPr>
              <a:t>cN</a:t>
            </a:r>
            <a:r>
              <a:rPr lang="en-US" altLang="zh-CN" dirty="0">
                <a:ea typeface="宋体" panose="02010600030101010101" pitchFamily="2" charset="-122"/>
              </a:rPr>
              <a:t> = 2T(N/2) + </a:t>
            </a:r>
            <a:r>
              <a:rPr lang="en-US" altLang="zh-CN" dirty="0" err="1">
                <a:ea typeface="宋体" panose="02010600030101010101" pitchFamily="2" charset="-122"/>
              </a:rPr>
              <a:t>cN</a:t>
            </a:r>
            <a:r>
              <a:rPr lang="en-US" altLang="zh-CN" dirty="0">
                <a:ea typeface="宋体" panose="02010600030101010101" pitchFamily="2" charset="-122"/>
              </a:rPr>
              <a:t> </a:t>
            </a:r>
          </a:p>
          <a:p>
            <a:endParaRPr lang="en-US" altLang="zh-CN" dirty="0">
              <a:ea typeface="宋体" panose="02010600030101010101" pitchFamily="2" charset="-122"/>
            </a:endParaRPr>
          </a:p>
          <a:p>
            <a:r>
              <a:rPr lang="en-US" altLang="zh-CN" sz="2400" dirty="0">
                <a:ea typeface="宋体" panose="02010600030101010101" pitchFamily="2" charset="-122"/>
              </a:rPr>
              <a:t>This recurrence is similar to the merge sort recurrence.</a:t>
            </a:r>
          </a:p>
          <a:p>
            <a:r>
              <a:rPr lang="en-US" altLang="zh-CN" sz="2400" dirty="0">
                <a:ea typeface="宋体" panose="02010600030101010101" pitchFamily="2" charset="-122"/>
              </a:rPr>
              <a:t>The result is O(</a:t>
            </a:r>
            <a:r>
              <a:rPr lang="en-US" altLang="zh-CN" sz="2400" dirty="0" err="1">
                <a:ea typeface="宋体" panose="02010600030101010101" pitchFamily="2" charset="-122"/>
              </a:rPr>
              <a:t>NlogN</a:t>
            </a:r>
            <a:r>
              <a:rPr lang="en-US" altLang="zh-CN" sz="2400" dirty="0">
                <a:ea typeface="宋体" panose="02010600030101010101" pitchFamily="2" charset="-122"/>
              </a:rPr>
              <a:t>).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E1F60217-B34D-45BE-8E47-6D45752D9E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Quicksort: Worst Case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AF9027C-8208-47BD-8B9A-008003992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Assume first element is chosen as pivot and array is already sorted.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E751E693-2766-47DD-9C99-582B86215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470225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032940BD-E8DD-4121-A3C9-50E6F0965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470225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953CABB4-8B87-46A5-85C9-3CE59CB3F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470225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65ED3B14-CDB5-4CAC-BE56-1AED06EF9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470225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12</a:t>
            </a:r>
          </a:p>
        </p:txBody>
      </p:sp>
      <p:sp>
        <p:nvSpPr>
          <p:cNvPr id="48136" name="Rectangle 8">
            <a:extLst>
              <a:ext uri="{FF2B5EF4-FFF2-40B4-BE49-F238E27FC236}">
                <a16:creationId xmlns:a16="http://schemas.microsoft.com/office/drawing/2014/main" id="{A260180D-DA10-4EA0-8965-9B159BEB3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470225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13</a:t>
            </a:r>
          </a:p>
        </p:txBody>
      </p:sp>
      <p:sp>
        <p:nvSpPr>
          <p:cNvPr id="48137" name="Rectangle 9">
            <a:extLst>
              <a:ext uri="{FF2B5EF4-FFF2-40B4-BE49-F238E27FC236}">
                <a16:creationId xmlns:a16="http://schemas.microsoft.com/office/drawing/2014/main" id="{358B94B3-6912-4F57-9D43-CA6860640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470225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48138" name="Rectangle 10">
            <a:extLst>
              <a:ext uri="{FF2B5EF4-FFF2-40B4-BE49-F238E27FC236}">
                <a16:creationId xmlns:a16="http://schemas.microsoft.com/office/drawing/2014/main" id="{08B441E2-1B40-405B-B86C-B0EEF8D3D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470225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57</a:t>
            </a:r>
          </a:p>
        </p:txBody>
      </p:sp>
      <p:sp>
        <p:nvSpPr>
          <p:cNvPr id="48139" name="Rectangle 11">
            <a:extLst>
              <a:ext uri="{FF2B5EF4-FFF2-40B4-BE49-F238E27FC236}">
                <a16:creationId xmlns:a16="http://schemas.microsoft.com/office/drawing/2014/main" id="{1538DC56-9AB3-44FB-91F0-FCE8B9861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470225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63</a:t>
            </a:r>
          </a:p>
        </p:txBody>
      </p:sp>
      <p:sp>
        <p:nvSpPr>
          <p:cNvPr id="48140" name="Rectangle 12">
            <a:extLst>
              <a:ext uri="{FF2B5EF4-FFF2-40B4-BE49-F238E27FC236}">
                <a16:creationId xmlns:a16="http://schemas.microsoft.com/office/drawing/2014/main" id="{238426B9-872F-43F6-A5EE-3B8269F2A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2470225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48141" name="Text Box 13">
            <a:extLst>
              <a:ext uri="{FF2B5EF4-FFF2-40B4-BE49-F238E27FC236}">
                <a16:creationId xmlns:a16="http://schemas.microsoft.com/office/drawing/2014/main" id="{57D7BA62-DB66-4ABB-9839-B208EA5E9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560713"/>
            <a:ext cx="1633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pivot_index = 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71B237-5058-B54C-8C73-172A00BFC806}"/>
              </a:ext>
            </a:extLst>
          </p:cNvPr>
          <p:cNvSpPr/>
          <p:nvPr/>
        </p:nvSpPr>
        <p:spPr>
          <a:xfrm>
            <a:off x="871538" y="3429000"/>
            <a:ext cx="90479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/>
            <a:r>
              <a:rPr lang="en-US" altLang="en-US" sz="2400" dirty="0"/>
              <a:t>Recursion:</a:t>
            </a:r>
          </a:p>
          <a:p>
            <a:pPr marL="1371600" lvl="2" indent="-457200">
              <a:buFontTx/>
              <a:buAutoNum type="arabicPeriod"/>
            </a:pPr>
            <a:r>
              <a:rPr lang="en-US" altLang="en-US" sz="2400" dirty="0"/>
              <a:t>Partition splits array in two sub-arrays:</a:t>
            </a:r>
          </a:p>
          <a:p>
            <a:pPr marL="1752600" lvl="3" indent="-381000">
              <a:buFontTx/>
              <a:buChar char="•"/>
            </a:pPr>
            <a:r>
              <a:rPr lang="en-US" altLang="en-US" sz="2400" dirty="0"/>
              <a:t>one sub-array of size 0</a:t>
            </a:r>
          </a:p>
          <a:p>
            <a:pPr marL="1752600" lvl="3" indent="-381000">
              <a:buFontTx/>
              <a:buChar char="•"/>
            </a:pPr>
            <a:r>
              <a:rPr lang="en-US" altLang="en-US" sz="2400" dirty="0"/>
              <a:t>the other sub-array of size N-1</a:t>
            </a:r>
          </a:p>
          <a:p>
            <a:pPr marL="1371600" lvl="2" indent="-457200">
              <a:buFontTx/>
              <a:buAutoNum type="arabicPeriod"/>
            </a:pPr>
            <a:r>
              <a:rPr lang="en-US" altLang="en-US" sz="2400" dirty="0"/>
              <a:t>Quicksort each sub-array</a:t>
            </a:r>
          </a:p>
          <a:p>
            <a:pPr marL="990600" lvl="1" indent="-533400"/>
            <a:r>
              <a:rPr lang="en-US" altLang="en-US" sz="2400" dirty="0"/>
              <a:t>Depth of recursion tree? O(N)</a:t>
            </a:r>
          </a:p>
          <a:p>
            <a:pPr marL="990600" lvl="1" indent="-533400"/>
            <a:r>
              <a:rPr lang="en-US" altLang="en-US" sz="2400" dirty="0"/>
              <a:t>Number of accesses per partition? O(N)</a:t>
            </a:r>
          </a:p>
          <a:p>
            <a:pPr marL="990600" lvl="1" indent="-533400"/>
            <a:r>
              <a:rPr lang="en-US" altLang="en-US" sz="2400" dirty="0"/>
              <a:t>Worst case running time: O(N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)!!!</a:t>
            </a:r>
          </a:p>
          <a:p>
            <a:pPr marL="990600" lvl="1" indent="-533400"/>
            <a:endParaRPr lang="en-US" altLang="en-US" sz="2400" dirty="0"/>
          </a:p>
          <a:p>
            <a:pPr marL="990600" lvl="1" indent="-533400"/>
            <a:endParaRPr lang="en-US" altLang="en-US" sz="2400" dirty="0"/>
          </a:p>
          <a:p>
            <a:pPr marL="990600" lvl="1" indent="-533400"/>
            <a:endParaRPr lang="en-US" altLang="en-US" sz="2400" dirty="0"/>
          </a:p>
          <a:p>
            <a:pPr marL="609600" indent="-609600">
              <a:buNone/>
            </a:pPr>
            <a:endParaRPr lang="en-US" altLang="en-US" sz="2400" dirty="0"/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2DCF2943-B273-D542-A7EC-27588A1D8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5715" y="3051689"/>
            <a:ext cx="5479385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550" dirty="0"/>
              <a:t>[0]    [1]   [2]    [3]   [4]   [5]    [6]   [7]   [8]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BE4A5331-C0F7-0843-8F0D-83662B2BDF9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steps of QuickSort</a:t>
            </a:r>
          </a:p>
        </p:txBody>
      </p:sp>
      <p:sp>
        <p:nvSpPr>
          <p:cNvPr id="68611" name="Oval 3">
            <a:extLst>
              <a:ext uri="{FF2B5EF4-FFF2-40B4-BE49-F238E27FC236}">
                <a16:creationId xmlns:a16="http://schemas.microsoft.com/office/drawing/2014/main" id="{DBCDBB28-7B25-0C42-B60D-4AF27B7F0DEC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15678" y="1789253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669F727D-10CE-0440-9E40-90BC8B67BA76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20478" y="209405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68613" name="Text Box 5">
            <a:extLst>
              <a:ext uri="{FF2B5EF4-FFF2-40B4-BE49-F238E27FC236}">
                <a16:creationId xmlns:a16="http://schemas.microsoft.com/office/drawing/2014/main" id="{5857BAFA-0E1C-4D4A-80B4-1313F67218F9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30078" y="194165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81</a:t>
            </a:r>
          </a:p>
        </p:txBody>
      </p:sp>
      <p:sp>
        <p:nvSpPr>
          <p:cNvPr id="68614" name="Text Box 6">
            <a:extLst>
              <a:ext uri="{FF2B5EF4-FFF2-40B4-BE49-F238E27FC236}">
                <a16:creationId xmlns:a16="http://schemas.microsoft.com/office/drawing/2014/main" id="{4E01D562-EFE2-1A45-810D-0959B6F427AE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58678" y="224645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92</a:t>
            </a:r>
          </a:p>
        </p:txBody>
      </p:sp>
      <p:sp>
        <p:nvSpPr>
          <p:cNvPr id="68615" name="Text Box 7">
            <a:extLst>
              <a:ext uri="{FF2B5EF4-FFF2-40B4-BE49-F238E27FC236}">
                <a16:creationId xmlns:a16="http://schemas.microsoft.com/office/drawing/2014/main" id="{5853C5D5-F147-2049-B01F-D3BB8486C621}"/>
              </a:ext>
            </a:extLst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92078" y="201785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43</a:t>
            </a:r>
          </a:p>
        </p:txBody>
      </p:sp>
      <p:sp>
        <p:nvSpPr>
          <p:cNvPr id="68616" name="Text Box 8">
            <a:extLst>
              <a:ext uri="{FF2B5EF4-FFF2-40B4-BE49-F238E27FC236}">
                <a16:creationId xmlns:a16="http://schemas.microsoft.com/office/drawing/2014/main" id="{B31D7E44-F54E-D34E-A2A6-D68B2FDC4D8D}"/>
              </a:ext>
            </a:extLst>
          </p:cNvPr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73078" y="24290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65</a:t>
            </a:r>
          </a:p>
        </p:txBody>
      </p:sp>
      <p:sp>
        <p:nvSpPr>
          <p:cNvPr id="68617" name="Text Box 9">
            <a:extLst>
              <a:ext uri="{FF2B5EF4-FFF2-40B4-BE49-F238E27FC236}">
                <a16:creationId xmlns:a16="http://schemas.microsoft.com/office/drawing/2014/main" id="{6A9A95C4-8839-214C-AB9F-1A7A25CAA9B7}"/>
              </a:ext>
            </a:extLst>
          </p:cNvPr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01678" y="194165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31</a:t>
            </a:r>
          </a:p>
        </p:txBody>
      </p:sp>
      <p:sp>
        <p:nvSpPr>
          <p:cNvPr id="68618" name="Text Box 10">
            <a:extLst>
              <a:ext uri="{FF2B5EF4-FFF2-40B4-BE49-F238E27FC236}">
                <a16:creationId xmlns:a16="http://schemas.microsoft.com/office/drawing/2014/main" id="{11AC2470-362D-8545-A2D5-F3A8AB595F23}"/>
              </a:ext>
            </a:extLst>
          </p:cNvPr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11278" y="194165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57</a:t>
            </a:r>
          </a:p>
        </p:txBody>
      </p:sp>
      <p:sp>
        <p:nvSpPr>
          <p:cNvPr id="68619" name="Text Box 11">
            <a:extLst>
              <a:ext uri="{FF2B5EF4-FFF2-40B4-BE49-F238E27FC236}">
                <a16:creationId xmlns:a16="http://schemas.microsoft.com/office/drawing/2014/main" id="{BAC39883-844E-6D4C-B317-5410BF256EC3}"/>
              </a:ext>
            </a:extLst>
          </p:cNvPr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16078" y="239885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26</a:t>
            </a:r>
          </a:p>
        </p:txBody>
      </p:sp>
      <p:sp>
        <p:nvSpPr>
          <p:cNvPr id="68620" name="Text Box 12">
            <a:extLst>
              <a:ext uri="{FF2B5EF4-FFF2-40B4-BE49-F238E27FC236}">
                <a16:creationId xmlns:a16="http://schemas.microsoft.com/office/drawing/2014/main" id="{F1A7B71A-8128-6943-9CA7-FC5B6D948498}"/>
              </a:ext>
            </a:extLst>
          </p:cNvPr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597078" y="209405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75</a:t>
            </a:r>
          </a:p>
        </p:txBody>
      </p:sp>
      <p:sp>
        <p:nvSpPr>
          <p:cNvPr id="68621" name="Text Box 13">
            <a:extLst>
              <a:ext uri="{FF2B5EF4-FFF2-40B4-BE49-F238E27FC236}">
                <a16:creationId xmlns:a16="http://schemas.microsoft.com/office/drawing/2014/main" id="{18C54FF6-4D40-EC49-8345-67353ABF7FBC}"/>
              </a:ext>
            </a:extLst>
          </p:cNvPr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30479" y="2246453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68622" name="Oval 14">
            <a:extLst>
              <a:ext uri="{FF2B5EF4-FFF2-40B4-BE49-F238E27FC236}">
                <a16:creationId xmlns:a16="http://schemas.microsoft.com/office/drawing/2014/main" id="{B762F146-F021-AD43-91B0-CE056F083A84}"/>
              </a:ext>
            </a:extLst>
          </p:cNvPr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68317" y="2397267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3" name="Text Box 15">
            <a:extLst>
              <a:ext uri="{FF2B5EF4-FFF2-40B4-BE49-F238E27FC236}">
                <a16:creationId xmlns:a16="http://schemas.microsoft.com/office/drawing/2014/main" id="{D2475157-7617-B744-87E3-2BBF8CFFD34B}"/>
              </a:ext>
            </a:extLst>
          </p:cNvPr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35994" y="1833187"/>
            <a:ext cx="351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b="1" dirty="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8624" name="Text Box 16">
            <a:extLst>
              <a:ext uri="{FF2B5EF4-FFF2-40B4-BE49-F238E27FC236}">
                <a16:creationId xmlns:a16="http://schemas.microsoft.com/office/drawing/2014/main" id="{5A5D64C1-8945-BC42-B7FA-3F1F808074DD}"/>
              </a:ext>
            </a:extLst>
          </p:cNvPr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19528" y="1863161"/>
            <a:ext cx="1611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600" dirty="0">
                <a:solidFill>
                  <a:schemeClr val="accent2"/>
                </a:solidFill>
                <a:latin typeface="Times New Roman" panose="02020603050405020304" pitchFamily="18" charset="0"/>
              </a:rPr>
              <a:t>select pivot value</a:t>
            </a:r>
          </a:p>
        </p:txBody>
      </p:sp>
      <p:sp>
        <p:nvSpPr>
          <p:cNvPr id="68625" name="Oval 17">
            <a:extLst>
              <a:ext uri="{FF2B5EF4-FFF2-40B4-BE49-F238E27FC236}">
                <a16:creationId xmlns:a16="http://schemas.microsoft.com/office/drawing/2014/main" id="{033D519A-B431-134C-9609-CAC5F897E42C}"/>
              </a:ext>
            </a:extLst>
          </p:cNvPr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91878" y="3084653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6" name="Text Box 18">
            <a:extLst>
              <a:ext uri="{FF2B5EF4-FFF2-40B4-BE49-F238E27FC236}">
                <a16:creationId xmlns:a16="http://schemas.microsoft.com/office/drawing/2014/main" id="{43A1652D-CFEF-BE48-8783-DD01FFB55CB5}"/>
              </a:ext>
            </a:extLst>
          </p:cNvPr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168078" y="338945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68627" name="Text Box 19">
            <a:extLst>
              <a:ext uri="{FF2B5EF4-FFF2-40B4-BE49-F238E27FC236}">
                <a16:creationId xmlns:a16="http://schemas.microsoft.com/office/drawing/2014/main" id="{4C5C1EA0-489B-D54E-876D-04BB9788DBB6}"/>
              </a:ext>
            </a:extLst>
          </p:cNvPr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35278" y="346565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81</a:t>
            </a:r>
          </a:p>
        </p:txBody>
      </p:sp>
      <p:sp>
        <p:nvSpPr>
          <p:cNvPr id="68628" name="Text Box 20">
            <a:extLst>
              <a:ext uri="{FF2B5EF4-FFF2-40B4-BE49-F238E27FC236}">
                <a16:creationId xmlns:a16="http://schemas.microsoft.com/office/drawing/2014/main" id="{EA1171ED-B241-9E45-ACD1-D3E6EDC34BA9}"/>
              </a:ext>
            </a:extLst>
          </p:cNvPr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44678" y="354185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92</a:t>
            </a:r>
          </a:p>
        </p:txBody>
      </p:sp>
      <p:sp>
        <p:nvSpPr>
          <p:cNvPr id="68629" name="Text Box 21">
            <a:extLst>
              <a:ext uri="{FF2B5EF4-FFF2-40B4-BE49-F238E27FC236}">
                <a16:creationId xmlns:a16="http://schemas.microsoft.com/office/drawing/2014/main" id="{F160AB1C-EF4E-734C-8FE5-CCB25BDA957F}"/>
              </a:ext>
            </a:extLst>
          </p:cNvPr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30078" y="331325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43</a:t>
            </a:r>
          </a:p>
        </p:txBody>
      </p:sp>
      <p:sp>
        <p:nvSpPr>
          <p:cNvPr id="68630" name="Text Box 22">
            <a:extLst>
              <a:ext uri="{FF2B5EF4-FFF2-40B4-BE49-F238E27FC236}">
                <a16:creationId xmlns:a16="http://schemas.microsoft.com/office/drawing/2014/main" id="{198161AC-7463-D941-9CC7-3F3540486D53}"/>
              </a:ext>
            </a:extLst>
          </p:cNvPr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58841" y="334500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65</a:t>
            </a:r>
          </a:p>
        </p:txBody>
      </p:sp>
      <p:sp>
        <p:nvSpPr>
          <p:cNvPr id="68631" name="Text Box 23">
            <a:extLst>
              <a:ext uri="{FF2B5EF4-FFF2-40B4-BE49-F238E27FC236}">
                <a16:creationId xmlns:a16="http://schemas.microsoft.com/office/drawing/2014/main" id="{31061328-917F-5541-84AE-3F10643B310C}"/>
              </a:ext>
            </a:extLst>
          </p:cNvPr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63478" y="323705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31</a:t>
            </a:r>
          </a:p>
        </p:txBody>
      </p:sp>
      <p:sp>
        <p:nvSpPr>
          <p:cNvPr id="68632" name="Text Box 24">
            <a:extLst>
              <a:ext uri="{FF2B5EF4-FFF2-40B4-BE49-F238E27FC236}">
                <a16:creationId xmlns:a16="http://schemas.microsoft.com/office/drawing/2014/main" id="{3BE8890C-1D58-2949-9822-777C330DC511}"/>
              </a:ext>
            </a:extLst>
          </p:cNvPr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234878" y="361805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57</a:t>
            </a:r>
          </a:p>
        </p:txBody>
      </p:sp>
      <p:sp>
        <p:nvSpPr>
          <p:cNvPr id="68633" name="Text Box 25">
            <a:extLst>
              <a:ext uri="{FF2B5EF4-FFF2-40B4-BE49-F238E27FC236}">
                <a16:creationId xmlns:a16="http://schemas.microsoft.com/office/drawing/2014/main" id="{243C551F-4B75-C44C-A3B3-9C531E879922}"/>
              </a:ext>
            </a:extLst>
          </p:cNvPr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625278" y="361805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26</a:t>
            </a:r>
          </a:p>
        </p:txBody>
      </p:sp>
      <p:sp>
        <p:nvSpPr>
          <p:cNvPr id="68634" name="Text Box 26">
            <a:extLst>
              <a:ext uri="{FF2B5EF4-FFF2-40B4-BE49-F238E27FC236}">
                <a16:creationId xmlns:a16="http://schemas.microsoft.com/office/drawing/2014/main" id="{4ABA050B-282A-9D44-BF6C-E64A440CB44C}"/>
              </a:ext>
            </a:extLst>
          </p:cNvPr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978078" y="323705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75</a:t>
            </a:r>
          </a:p>
        </p:txBody>
      </p:sp>
      <p:sp>
        <p:nvSpPr>
          <p:cNvPr id="68635" name="Text Box 27">
            <a:extLst>
              <a:ext uri="{FF2B5EF4-FFF2-40B4-BE49-F238E27FC236}">
                <a16:creationId xmlns:a16="http://schemas.microsoft.com/office/drawing/2014/main" id="{75D48092-3228-DE4C-BFE0-902DC999E104}"/>
              </a:ext>
            </a:extLst>
          </p:cNvPr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25279" y="3160853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68636" name="Oval 28">
            <a:extLst>
              <a:ext uri="{FF2B5EF4-FFF2-40B4-BE49-F238E27FC236}">
                <a16:creationId xmlns:a16="http://schemas.microsoft.com/office/drawing/2014/main" id="{CC235D01-35B8-3241-9A3B-3CA2B5616782}"/>
              </a:ext>
            </a:extLst>
          </p:cNvPr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454079" y="3313254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7" name="Text Box 29">
            <a:extLst>
              <a:ext uri="{FF2B5EF4-FFF2-40B4-BE49-F238E27FC236}">
                <a16:creationId xmlns:a16="http://schemas.microsoft.com/office/drawing/2014/main" id="{0B950599-A3E6-DA4C-BC1C-38A9AE9C68A8}"/>
              </a:ext>
            </a:extLst>
          </p:cNvPr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800723" y="2976187"/>
            <a:ext cx="4283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b="1" dirty="0">
                <a:latin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</a:rPr>
              <a:t>1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68638" name="Oval 30">
            <a:extLst>
              <a:ext uri="{FF2B5EF4-FFF2-40B4-BE49-F238E27FC236}">
                <a16:creationId xmlns:a16="http://schemas.microsoft.com/office/drawing/2014/main" id="{22ED38EF-AC2E-B346-BFE2-332E31A7E622}"/>
              </a:ext>
            </a:extLst>
          </p:cNvPr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39878" y="3160853"/>
            <a:ext cx="1981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9" name="Text Box 31">
            <a:extLst>
              <a:ext uri="{FF2B5EF4-FFF2-40B4-BE49-F238E27FC236}">
                <a16:creationId xmlns:a16="http://schemas.microsoft.com/office/drawing/2014/main" id="{D581EA21-6196-A340-8FD2-6F1BE3A921B0}"/>
              </a:ext>
            </a:extLst>
          </p:cNvPr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924922" y="2976187"/>
            <a:ext cx="4283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b="1" dirty="0">
                <a:latin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</a:rPr>
              <a:t>2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68640" name="Text Box 32">
            <a:extLst>
              <a:ext uri="{FF2B5EF4-FFF2-40B4-BE49-F238E27FC236}">
                <a16:creationId xmlns:a16="http://schemas.microsoft.com/office/drawing/2014/main" id="{2C3E2CA5-D874-4A4D-9F9F-EE1261A6CF4E}"/>
              </a:ext>
            </a:extLst>
          </p:cNvPr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684803" y="2949537"/>
            <a:ext cx="108234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600" dirty="0">
                <a:solidFill>
                  <a:schemeClr val="accent2"/>
                </a:solidFill>
                <a:latin typeface="Times New Roman" panose="02020603050405020304" pitchFamily="18" charset="0"/>
              </a:rPr>
              <a:t>partition </a:t>
            </a:r>
            <a:r>
              <a:rPr lang="en-US" altLang="en-US" sz="1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8641" name="Oval 33">
            <a:extLst>
              <a:ext uri="{FF2B5EF4-FFF2-40B4-BE49-F238E27FC236}">
                <a16:creationId xmlns:a16="http://schemas.microsoft.com/office/drawing/2014/main" id="{FF584073-B5E3-A342-AC89-BCA827CF4845}"/>
              </a:ext>
            </a:extLst>
          </p:cNvPr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87078" y="4580078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42" name="Text Box 34">
            <a:extLst>
              <a:ext uri="{FF2B5EF4-FFF2-40B4-BE49-F238E27FC236}">
                <a16:creationId xmlns:a16="http://schemas.microsoft.com/office/drawing/2014/main" id="{E0C1B599-2BC4-A642-AF72-E00C34AC89A3}"/>
              </a:ext>
            </a:extLst>
          </p:cNvPr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206178" y="46388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68643" name="Text Box 35">
            <a:extLst>
              <a:ext uri="{FF2B5EF4-FFF2-40B4-BE49-F238E27FC236}">
                <a16:creationId xmlns:a16="http://schemas.microsoft.com/office/drawing/2014/main" id="{A8A9A17C-6027-B048-A61B-D11ACCA42F58}"/>
              </a:ext>
            </a:extLst>
          </p:cNvPr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20578" y="46388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43</a:t>
            </a:r>
          </a:p>
        </p:txBody>
      </p:sp>
      <p:sp>
        <p:nvSpPr>
          <p:cNvPr id="68644" name="Text Box 36">
            <a:extLst>
              <a:ext uri="{FF2B5EF4-FFF2-40B4-BE49-F238E27FC236}">
                <a16:creationId xmlns:a16="http://schemas.microsoft.com/office/drawing/2014/main" id="{00457E48-1189-4B41-8A79-D82B9B55024B}"/>
              </a:ext>
            </a:extLst>
          </p:cNvPr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803078" y="46388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31</a:t>
            </a:r>
          </a:p>
        </p:txBody>
      </p:sp>
      <p:sp>
        <p:nvSpPr>
          <p:cNvPr id="68645" name="Text Box 37">
            <a:extLst>
              <a:ext uri="{FF2B5EF4-FFF2-40B4-BE49-F238E27FC236}">
                <a16:creationId xmlns:a16="http://schemas.microsoft.com/office/drawing/2014/main" id="{1298E687-97E2-5245-9D20-7B93DC99F4C6}"/>
              </a:ext>
            </a:extLst>
          </p:cNvPr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425378" y="46388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57</a:t>
            </a:r>
          </a:p>
        </p:txBody>
      </p:sp>
      <p:sp>
        <p:nvSpPr>
          <p:cNvPr id="68646" name="Text Box 38">
            <a:extLst>
              <a:ext uri="{FF2B5EF4-FFF2-40B4-BE49-F238E27FC236}">
                <a16:creationId xmlns:a16="http://schemas.microsoft.com/office/drawing/2014/main" id="{059631A2-86B2-E149-9543-7FC3A5FDB567}"/>
              </a:ext>
            </a:extLst>
          </p:cNvPr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498278" y="46388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26</a:t>
            </a:r>
          </a:p>
        </p:txBody>
      </p:sp>
      <p:sp>
        <p:nvSpPr>
          <p:cNvPr id="68647" name="Text Box 39">
            <a:extLst>
              <a:ext uri="{FF2B5EF4-FFF2-40B4-BE49-F238E27FC236}">
                <a16:creationId xmlns:a16="http://schemas.microsoft.com/office/drawing/2014/main" id="{6F530F91-CC70-6A42-BC92-55F293DEF94A}"/>
              </a:ext>
            </a:extLst>
          </p:cNvPr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993454" y="4638817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68648" name="Text Box 40">
            <a:extLst>
              <a:ext uri="{FF2B5EF4-FFF2-40B4-BE49-F238E27FC236}">
                <a16:creationId xmlns:a16="http://schemas.microsoft.com/office/drawing/2014/main" id="{81C0DD60-F300-704F-8478-877D3CB84356}"/>
              </a:ext>
            </a:extLst>
          </p:cNvPr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24523" y="4195387"/>
            <a:ext cx="4283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b="1" dirty="0">
                <a:latin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</a:rPr>
              <a:t>1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68649" name="Text Box 41">
            <a:extLst>
              <a:ext uri="{FF2B5EF4-FFF2-40B4-BE49-F238E27FC236}">
                <a16:creationId xmlns:a16="http://schemas.microsoft.com/office/drawing/2014/main" id="{9C46378F-950E-1A42-8D32-BD7419D4E35D}"/>
              </a:ext>
            </a:extLst>
          </p:cNvPr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698678" y="46388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81</a:t>
            </a:r>
          </a:p>
        </p:txBody>
      </p:sp>
      <p:sp>
        <p:nvSpPr>
          <p:cNvPr id="68650" name="Text Box 42">
            <a:extLst>
              <a:ext uri="{FF2B5EF4-FFF2-40B4-BE49-F238E27FC236}">
                <a16:creationId xmlns:a16="http://schemas.microsoft.com/office/drawing/2014/main" id="{5556D1D2-7CD2-7C43-9E95-EF4811DAC0EA}"/>
              </a:ext>
            </a:extLst>
          </p:cNvPr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79678" y="46388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92</a:t>
            </a:r>
          </a:p>
        </p:txBody>
      </p:sp>
      <p:sp>
        <p:nvSpPr>
          <p:cNvPr id="68651" name="Text Box 43">
            <a:extLst>
              <a:ext uri="{FF2B5EF4-FFF2-40B4-BE49-F238E27FC236}">
                <a16:creationId xmlns:a16="http://schemas.microsoft.com/office/drawing/2014/main" id="{71D43AA0-2077-1E46-81BE-9A9D861B5ED0}"/>
              </a:ext>
            </a:extLst>
          </p:cNvPr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317678" y="46388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75</a:t>
            </a:r>
          </a:p>
        </p:txBody>
      </p:sp>
      <p:sp>
        <p:nvSpPr>
          <p:cNvPr id="68652" name="Oval 44">
            <a:extLst>
              <a:ext uri="{FF2B5EF4-FFF2-40B4-BE49-F238E27FC236}">
                <a16:creationId xmlns:a16="http://schemas.microsoft.com/office/drawing/2014/main" id="{0714DC73-61FC-4340-A745-06AA5DAF4742}"/>
              </a:ext>
            </a:extLst>
          </p:cNvPr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089078" y="4532453"/>
            <a:ext cx="1600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3" name="Text Box 45">
            <a:extLst>
              <a:ext uri="{FF2B5EF4-FFF2-40B4-BE49-F238E27FC236}">
                <a16:creationId xmlns:a16="http://schemas.microsoft.com/office/drawing/2014/main" id="{14B97C20-DB98-7A40-B15E-4166F95D6D14}"/>
              </a:ext>
            </a:extLst>
          </p:cNvPr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404866" y="4640403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65</a:t>
            </a:r>
          </a:p>
        </p:txBody>
      </p:sp>
      <p:sp>
        <p:nvSpPr>
          <p:cNvPr id="68654" name="Oval 46">
            <a:extLst>
              <a:ext uri="{FF2B5EF4-FFF2-40B4-BE49-F238E27FC236}">
                <a16:creationId xmlns:a16="http://schemas.microsoft.com/office/drawing/2014/main" id="{EB05BC2B-3CA0-A246-885A-89CB37B2FAA9}"/>
              </a:ext>
            </a:extLst>
          </p:cNvPr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400104" y="4608654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5" name="Text Box 47">
            <a:extLst>
              <a:ext uri="{FF2B5EF4-FFF2-40B4-BE49-F238E27FC236}">
                <a16:creationId xmlns:a16="http://schemas.microsoft.com/office/drawing/2014/main" id="{30DEF52A-2D32-3E4F-8830-0A2051AABA41}"/>
              </a:ext>
            </a:extLst>
          </p:cNvPr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924923" y="4195387"/>
            <a:ext cx="4283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b="1" dirty="0">
                <a:latin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</a:rPr>
              <a:t>2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68656" name="Text Box 48">
            <a:extLst>
              <a:ext uri="{FF2B5EF4-FFF2-40B4-BE49-F238E27FC236}">
                <a16:creationId xmlns:a16="http://schemas.microsoft.com/office/drawing/2014/main" id="{924E54C7-CE34-6B47-9C7B-37D8268D4C17}"/>
              </a:ext>
            </a:extLst>
          </p:cNvPr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356989" y="4037917"/>
            <a:ext cx="17315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600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QuickSort</a:t>
            </a:r>
            <a:r>
              <a:rPr lang="en-US" altLang="en-US" sz="1600" dirty="0">
                <a:solidFill>
                  <a:schemeClr val="accent2"/>
                </a:solidFill>
                <a:latin typeface="Times New Roman" panose="02020603050405020304" pitchFamily="18" charset="0"/>
              </a:rPr>
              <a:t>(A</a:t>
            </a:r>
            <a:r>
              <a:rPr lang="en-US" altLang="en-US" sz="1600" baseline="-25000" dirty="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1600" dirty="0">
                <a:solidFill>
                  <a:schemeClr val="accent2"/>
                </a:solidFill>
                <a:latin typeface="Times New Roman" panose="02020603050405020304" pitchFamily="18" charset="0"/>
              </a:rPr>
              <a:t>) and</a:t>
            </a:r>
          </a:p>
          <a:p>
            <a:pPr algn="ctr" eaLnBrk="0" hangingPunct="0"/>
            <a:r>
              <a:rPr lang="en-US" altLang="en-US" sz="1600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QuickSort</a:t>
            </a:r>
            <a:r>
              <a:rPr lang="en-US" altLang="en-US" sz="1600" dirty="0">
                <a:solidFill>
                  <a:schemeClr val="accent2"/>
                </a:solidFill>
                <a:latin typeface="Times New Roman" panose="02020603050405020304" pitchFamily="18" charset="0"/>
              </a:rPr>
              <a:t>(A</a:t>
            </a:r>
            <a:r>
              <a:rPr lang="en-US" altLang="en-US" sz="1600" baseline="-25000" dirty="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1600" dirty="0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8657" name="Oval 49">
            <a:extLst>
              <a:ext uri="{FF2B5EF4-FFF2-40B4-BE49-F238E27FC236}">
                <a16:creationId xmlns:a16="http://schemas.microsoft.com/office/drawing/2014/main" id="{5D95A7EC-7921-3B4C-BF6E-7FAE14A68D79}"/>
              </a:ext>
            </a:extLst>
          </p:cNvPr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396678" y="5556391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58" name="Text Box 50">
            <a:extLst>
              <a:ext uri="{FF2B5EF4-FFF2-40B4-BE49-F238E27FC236}">
                <a16:creationId xmlns:a16="http://schemas.microsoft.com/office/drawing/2014/main" id="{49D5A6D2-2345-7841-B07F-092A5719B7BC}"/>
              </a:ext>
            </a:extLst>
          </p:cNvPr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1815778" y="56294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68659" name="Text Box 51">
            <a:extLst>
              <a:ext uri="{FF2B5EF4-FFF2-40B4-BE49-F238E27FC236}">
                <a16:creationId xmlns:a16="http://schemas.microsoft.com/office/drawing/2014/main" id="{41803345-AE1E-D246-91E0-28690038E879}"/>
              </a:ext>
            </a:extLst>
          </p:cNvPr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730178" y="56294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43</a:t>
            </a:r>
          </a:p>
        </p:txBody>
      </p:sp>
      <p:sp>
        <p:nvSpPr>
          <p:cNvPr id="68660" name="Text Box 52">
            <a:extLst>
              <a:ext uri="{FF2B5EF4-FFF2-40B4-BE49-F238E27FC236}">
                <a16:creationId xmlns:a16="http://schemas.microsoft.com/office/drawing/2014/main" id="{CB71884E-246E-9046-8A8C-672CEF6B8C50}"/>
              </a:ext>
            </a:extLst>
          </p:cNvPr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2412678" y="56294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31</a:t>
            </a:r>
          </a:p>
        </p:txBody>
      </p:sp>
      <p:sp>
        <p:nvSpPr>
          <p:cNvPr id="68661" name="Text Box 53">
            <a:extLst>
              <a:ext uri="{FF2B5EF4-FFF2-40B4-BE49-F238E27FC236}">
                <a16:creationId xmlns:a16="http://schemas.microsoft.com/office/drawing/2014/main" id="{D135E119-23DF-8D4C-A63A-CC26D602A224}"/>
              </a:ext>
            </a:extLst>
          </p:cNvPr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034978" y="56294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57</a:t>
            </a:r>
          </a:p>
        </p:txBody>
      </p:sp>
      <p:sp>
        <p:nvSpPr>
          <p:cNvPr id="68662" name="Text Box 54">
            <a:extLst>
              <a:ext uri="{FF2B5EF4-FFF2-40B4-BE49-F238E27FC236}">
                <a16:creationId xmlns:a16="http://schemas.microsoft.com/office/drawing/2014/main" id="{A6A9DAA0-863F-1241-825B-5B78F4BB6B59}"/>
              </a:ext>
            </a:extLst>
          </p:cNvPr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107878" y="56294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26</a:t>
            </a:r>
          </a:p>
        </p:txBody>
      </p:sp>
      <p:sp>
        <p:nvSpPr>
          <p:cNvPr id="68663" name="Text Box 55">
            <a:extLst>
              <a:ext uri="{FF2B5EF4-FFF2-40B4-BE49-F238E27FC236}">
                <a16:creationId xmlns:a16="http://schemas.microsoft.com/office/drawing/2014/main" id="{CD01A835-5B9F-FF4C-B1AC-36C5B04CFDF3}"/>
              </a:ext>
            </a:extLst>
          </p:cNvPr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1603054" y="5629417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68664" name="Text Box 56">
            <a:extLst>
              <a:ext uri="{FF2B5EF4-FFF2-40B4-BE49-F238E27FC236}">
                <a16:creationId xmlns:a16="http://schemas.microsoft.com/office/drawing/2014/main" id="{25568607-EB95-CB4F-BF31-A94F43DA8680}"/>
              </a:ext>
            </a:extLst>
          </p:cNvPr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403278" y="56294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65</a:t>
            </a:r>
          </a:p>
        </p:txBody>
      </p:sp>
      <p:sp>
        <p:nvSpPr>
          <p:cNvPr id="68665" name="Text Box 57">
            <a:extLst>
              <a:ext uri="{FF2B5EF4-FFF2-40B4-BE49-F238E27FC236}">
                <a16:creationId xmlns:a16="http://schemas.microsoft.com/office/drawing/2014/main" id="{8DE71024-2071-B841-B224-285D5F2F5703}"/>
              </a:ext>
            </a:extLst>
          </p:cNvPr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77978" y="56294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81</a:t>
            </a:r>
          </a:p>
        </p:txBody>
      </p:sp>
      <p:sp>
        <p:nvSpPr>
          <p:cNvPr id="68666" name="Text Box 58">
            <a:extLst>
              <a:ext uri="{FF2B5EF4-FFF2-40B4-BE49-F238E27FC236}">
                <a16:creationId xmlns:a16="http://schemas.microsoft.com/office/drawing/2014/main" id="{AE0BBECC-EFC5-F44E-9ACF-A112DF3EB9C4}"/>
              </a:ext>
            </a:extLst>
          </p:cNvPr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558978" y="56294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92</a:t>
            </a:r>
          </a:p>
        </p:txBody>
      </p:sp>
      <p:sp>
        <p:nvSpPr>
          <p:cNvPr id="68667" name="Text Box 59">
            <a:extLst>
              <a:ext uri="{FF2B5EF4-FFF2-40B4-BE49-F238E27FC236}">
                <a16:creationId xmlns:a16="http://schemas.microsoft.com/office/drawing/2014/main" id="{1FCDA61E-A7A7-C04D-BA03-132828E4F0A0}"/>
              </a:ext>
            </a:extLst>
          </p:cNvPr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796978" y="5629417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200" b="1">
                <a:latin typeface="Courier New" panose="02070309020205020404" pitchFamily="49" charset="0"/>
              </a:rPr>
              <a:t>75</a:t>
            </a:r>
          </a:p>
        </p:txBody>
      </p:sp>
      <p:sp>
        <p:nvSpPr>
          <p:cNvPr id="68668" name="Text Box 60">
            <a:extLst>
              <a:ext uri="{FF2B5EF4-FFF2-40B4-BE49-F238E27FC236}">
                <a16:creationId xmlns:a16="http://schemas.microsoft.com/office/drawing/2014/main" id="{35ED5297-0707-E348-A679-2252C46939B6}"/>
              </a:ext>
            </a:extLst>
          </p:cNvPr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67783" y="5490787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b="1" dirty="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8669" name="Text Box 61">
            <a:extLst>
              <a:ext uri="{FF2B5EF4-FFF2-40B4-BE49-F238E27FC236}">
                <a16:creationId xmlns:a16="http://schemas.microsoft.com/office/drawing/2014/main" id="{2BA2C140-930A-E34E-AB3B-D75E6EE2E73D}"/>
              </a:ext>
            </a:extLst>
          </p:cNvPr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684803" y="5598837"/>
            <a:ext cx="1075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en-US" sz="1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1600" dirty="0">
                <a:solidFill>
                  <a:schemeClr val="accent2"/>
                </a:solidFill>
                <a:latin typeface="Times New Roman" panose="02020603050405020304" pitchFamily="18" charset="0"/>
              </a:rPr>
              <a:t> is sorted</a:t>
            </a:r>
          </a:p>
        </p:txBody>
      </p:sp>
      <p:sp>
        <p:nvSpPr>
          <p:cNvPr id="68671" name="Freeform 63">
            <a:extLst>
              <a:ext uri="{FF2B5EF4-FFF2-40B4-BE49-F238E27FC236}">
                <a16:creationId xmlns:a16="http://schemas.microsoft.com/office/drawing/2014/main" id="{7C3855E8-FDA4-5E43-A953-AA09E035C35C}"/>
              </a:ext>
            </a:extLst>
          </p:cNvPr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446142" y="2017854"/>
            <a:ext cx="2979737" cy="396875"/>
          </a:xfrm>
          <a:custGeom>
            <a:avLst/>
            <a:gdLst>
              <a:gd name="T0" fmla="*/ 1877 w 1877"/>
              <a:gd name="T1" fmla="*/ 0 h 250"/>
              <a:gd name="T2" fmla="*/ 600 w 1877"/>
              <a:gd name="T3" fmla="*/ 79 h 250"/>
              <a:gd name="T4" fmla="*/ 0 w 1877"/>
              <a:gd name="T5" fmla="*/ 25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72" name="AutoShape 64">
            <a:extLst>
              <a:ext uri="{FF2B5EF4-FFF2-40B4-BE49-F238E27FC236}">
                <a16:creationId xmlns:a16="http://schemas.microsoft.com/office/drawing/2014/main" id="{E4C5A8BA-858D-224A-B332-F49608196A5D}"/>
              </a:ext>
            </a:extLst>
          </p:cNvPr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035478" y="2322653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73" name="AutoShape 65">
            <a:extLst>
              <a:ext uri="{FF2B5EF4-FFF2-40B4-BE49-F238E27FC236}">
                <a16:creationId xmlns:a16="http://schemas.microsoft.com/office/drawing/2014/main" id="{9FF44688-E454-F24C-9960-A8E82B8A1DCD}"/>
              </a:ext>
            </a:extLst>
          </p:cNvPr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035478" y="3465653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74" name="AutoShape 66">
            <a:extLst>
              <a:ext uri="{FF2B5EF4-FFF2-40B4-BE49-F238E27FC236}">
                <a16:creationId xmlns:a16="http://schemas.microsoft.com/office/drawing/2014/main" id="{4580013C-4F8A-3F45-90E9-1CC390B2D4AA}"/>
              </a:ext>
            </a:extLst>
          </p:cNvPr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035478" y="4989653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4FD1096-23F9-A24D-9C4E-44C7F40EBB4D}"/>
              </a:ext>
            </a:extLst>
          </p:cNvPr>
          <p:cNvSpPr/>
          <p:nvPr/>
        </p:nvSpPr>
        <p:spPr>
          <a:xfrm>
            <a:off x="8645205" y="575530"/>
            <a:ext cx="3249934" cy="2585323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QUICKSORT</a:t>
            </a:r>
            <a:r>
              <a:rPr lang="en-US" dirty="0"/>
              <a:t> (int A[], int l, int r)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if(l&lt;r)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 int p = </a:t>
            </a:r>
            <a:r>
              <a:rPr lang="en-US" dirty="0">
                <a:solidFill>
                  <a:srgbClr val="00B050"/>
                </a:solidFill>
              </a:rPr>
              <a:t>PARTITION</a:t>
            </a:r>
            <a:r>
              <a:rPr lang="en-US" dirty="0"/>
              <a:t> (A, l, r);</a:t>
            </a:r>
          </a:p>
          <a:p>
            <a:r>
              <a:rPr lang="en-US" dirty="0"/>
              <a:t> 	</a:t>
            </a:r>
            <a:r>
              <a:rPr lang="en-US" dirty="0">
                <a:solidFill>
                  <a:srgbClr val="00B0F0"/>
                </a:solidFill>
              </a:rPr>
              <a:t>QUICKSORT</a:t>
            </a:r>
            <a:r>
              <a:rPr lang="en-US" dirty="0"/>
              <a:t> (A, l, p-1);</a:t>
            </a:r>
          </a:p>
          <a:p>
            <a:r>
              <a:rPr lang="en-US" dirty="0"/>
              <a:t> 	</a:t>
            </a:r>
            <a:r>
              <a:rPr lang="en-US" dirty="0">
                <a:solidFill>
                  <a:srgbClr val="00B0F0"/>
                </a:solidFill>
              </a:rPr>
              <a:t>QUICKSORT</a:t>
            </a:r>
            <a:r>
              <a:rPr lang="en-US" dirty="0"/>
              <a:t> (A, p+1, r);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42945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D9966AC-0EFB-6547-9727-9E2178E53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Small arrays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2EEC925-1BED-2044-AE66-C3C20C1A0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For very small arrays, quicksort does not perform as well as insertion sort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how small depends on many factors, such as the time spent making a recursive call, the compiler, etc</a:t>
            </a:r>
          </a:p>
          <a:p>
            <a:r>
              <a:rPr lang="en-US" altLang="zh-CN">
                <a:ea typeface="宋体" panose="02010600030101010101" pitchFamily="2" charset="-122"/>
              </a:rPr>
              <a:t>Do not use quicksort recursively for small arrays</a:t>
            </a:r>
          </a:p>
          <a:p>
            <a:pPr lvl="1"/>
            <a:r>
              <a:rPr lang="en-US" altLang="zh-CN">
                <a:ea typeface="宋体" panose="02010600030101010101" pitchFamily="2" charset="-122"/>
              </a:rPr>
              <a:t>Instead, use a sorting algorithm that is efficient for small arrays, such as insertion sort</a:t>
            </a:r>
          </a:p>
          <a:p>
            <a:endParaRPr lang="en-US" altLang="zh-CN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14398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32AEAD00-8D4F-6D42-BA9E-D2AD6A23539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Quick sort vs. Merge sort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D6EB3D8E-3870-684F-A41D-32E7285CAD0B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Quick sort: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pick a pivot value from the array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partition the list around the pivot value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sort the left half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sort the right half</a:t>
            </a:r>
          </a:p>
          <a:p>
            <a:pPr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</a:t>
            </a:r>
          </a:p>
          <a:p>
            <a:pPr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Merge sort: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divide a list into two identically sized halves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sort the left half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sort the right half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recombine the sorted halves into a sorted whole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03570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CEC7B850-1BD1-3D41-9886-B189E4E57B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Comparisons of Mergesort and Quicksort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DE08E7E3-6F2C-A847-965D-683E05653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Both run in O(</a:t>
            </a:r>
            <a:r>
              <a:rPr lang="en-US" altLang="en-US" dirty="0" err="1"/>
              <a:t>nlogn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Compared with Quicksort, </a:t>
            </a:r>
            <a:r>
              <a:rPr lang="en-US" altLang="en-US" dirty="0" err="1"/>
              <a:t>Mergesort</a:t>
            </a:r>
            <a:r>
              <a:rPr lang="en-US" altLang="en-US" dirty="0"/>
              <a:t> has less number of comparisons but larger number of moving elements</a:t>
            </a:r>
          </a:p>
          <a:p>
            <a:r>
              <a:rPr lang="en-US" altLang="en-US" dirty="0"/>
              <a:t>In Java,  an element comparison is expensive but moving elements is cheap.  Therefore,  </a:t>
            </a:r>
            <a:r>
              <a:rPr lang="en-US" altLang="en-US" dirty="0" err="1"/>
              <a:t>Mergesort</a:t>
            </a:r>
            <a:r>
              <a:rPr lang="en-US" altLang="en-US" dirty="0"/>
              <a:t> is used in the standard Java library for generic sorting</a:t>
            </a:r>
          </a:p>
          <a:p>
            <a:r>
              <a:rPr lang="en-US" altLang="en-US" dirty="0"/>
              <a:t>In C++</a:t>
            </a:r>
            <a:r>
              <a:rPr lang="en-US" altLang="zh-CN" dirty="0">
                <a:ea typeface="宋体" panose="02010600030101010101" pitchFamily="2" charset="-122"/>
              </a:rPr>
              <a:t>， copying objects can be expensive while comparing objects often is relatively cheap.  Therefore, quicksort is the sorting routine commonly used in C++ libraries</a:t>
            </a:r>
            <a:endParaRPr lang="zh-CN" altLang="en-US" dirty="0">
              <a:ea typeface="宋体" panose="02010600030101010101" pitchFamily="2" charset="-122"/>
            </a:endParaRP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0979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>
            <a:extLst>
              <a:ext uri="{FF2B5EF4-FFF2-40B4-BE49-F238E27FC236}">
                <a16:creationId xmlns:a16="http://schemas.microsoft.com/office/drawing/2014/main" id="{DADCBFD0-671E-CF44-A831-E8E9CB1DF2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Picking the Pivot</a:t>
            </a:r>
          </a:p>
        </p:txBody>
      </p:sp>
      <p:sp>
        <p:nvSpPr>
          <p:cNvPr id="965635" name="Rectangle 3">
            <a:extLst>
              <a:ext uri="{FF2B5EF4-FFF2-40B4-BE49-F238E27FC236}">
                <a16:creationId xmlns:a16="http://schemas.microsoft.com/office/drawing/2014/main" id="{C5AEA37D-ADF5-8245-8F9E-81CDBCDEB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Strategy 1: Pick the pivot </a:t>
            </a:r>
            <a:r>
              <a:rPr lang="en-US" altLang="en-US" dirty="0">
                <a:solidFill>
                  <a:srgbClr val="0000FF"/>
                </a:solidFill>
              </a:rPr>
              <a:t>randomly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Would usually work well, even for mostly sorted input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Unless the random number generator is not quite random!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Plus random number generation is an expensive operation</a:t>
            </a:r>
          </a:p>
        </p:txBody>
      </p:sp>
    </p:spTree>
    <p:extLst>
      <p:ext uri="{BB962C8B-B14F-4D97-AF65-F5344CB8AC3E}">
        <p14:creationId xmlns:p14="http://schemas.microsoft.com/office/powerpoint/2010/main" val="329719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>
            <a:extLst>
              <a:ext uri="{FF2B5EF4-FFF2-40B4-BE49-F238E27FC236}">
                <a16:creationId xmlns:a16="http://schemas.microsoft.com/office/drawing/2014/main" id="{0934E8D1-7B21-3847-97EA-4F01D7EAE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Picking the Pivot (contd.)</a:t>
            </a:r>
          </a:p>
        </p:txBody>
      </p:sp>
      <p:sp>
        <p:nvSpPr>
          <p:cNvPr id="967683" name="Rectangle 3">
            <a:extLst>
              <a:ext uri="{FF2B5EF4-FFF2-40B4-BE49-F238E27FC236}">
                <a16:creationId xmlns:a16="http://schemas.microsoft.com/office/drawing/2014/main" id="{14B6FCD9-9FC1-944C-9A73-AD5AD64B6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Strategy 2: </a:t>
            </a:r>
            <a:r>
              <a:rPr lang="en-US" altLang="en-US" dirty="0">
                <a:solidFill>
                  <a:srgbClr val="0000FF"/>
                </a:solidFill>
              </a:rPr>
              <a:t>Median-of-three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FF"/>
                </a:solidFill>
              </a:rPr>
              <a:t>Partitioning</a:t>
            </a:r>
          </a:p>
          <a:p>
            <a:pPr lvl="1">
              <a:lnSpc>
                <a:spcPct val="90000"/>
              </a:lnSpc>
            </a:pPr>
            <a:endParaRPr lang="en-US" altLang="en-US" i="1" dirty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i="1" dirty="0">
                <a:solidFill>
                  <a:schemeClr val="hlink"/>
                </a:solidFill>
              </a:rPr>
              <a:t>Ideally</a:t>
            </a:r>
            <a:r>
              <a:rPr lang="en-US" altLang="en-US" dirty="0"/>
              <a:t>, the pivot should be the </a:t>
            </a:r>
            <a:r>
              <a:rPr lang="en-US" altLang="en-US" dirty="0">
                <a:solidFill>
                  <a:srgbClr val="0000FF"/>
                </a:solidFill>
              </a:rPr>
              <a:t>median</a:t>
            </a:r>
            <a:r>
              <a:rPr lang="en-US" altLang="en-US" dirty="0"/>
              <a:t> of input array </a:t>
            </a:r>
            <a:r>
              <a:rPr lang="en-US" altLang="en-US" b="1" dirty="0">
                <a:latin typeface="Courier New" panose="02070309020205020404" pitchFamily="49" charset="0"/>
              </a:rPr>
              <a:t>S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Median = element in the middle of the sorted sequence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Would divide the input into two almost equal partitions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Unfortunately, its hard to calculate median quickly, without sorting first!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730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>
            <a:extLst>
              <a:ext uri="{FF2B5EF4-FFF2-40B4-BE49-F238E27FC236}">
                <a16:creationId xmlns:a16="http://schemas.microsoft.com/office/drawing/2014/main" id="{2E02DA97-B115-BF46-8583-4C857E4273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Picking the Pivot (contd.)</a:t>
            </a:r>
          </a:p>
        </p:txBody>
      </p:sp>
      <p:sp>
        <p:nvSpPr>
          <p:cNvPr id="963587" name="Rectangle 3">
            <a:extLst>
              <a:ext uri="{FF2B5EF4-FFF2-40B4-BE49-F238E27FC236}">
                <a16:creationId xmlns:a16="http://schemas.microsoft.com/office/drawing/2014/main" id="{F54C6B6F-7B42-9240-8CD8-3C0180BD5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/>
              <a:t>Strategy 3: Pick the </a:t>
            </a:r>
            <a:r>
              <a:rPr lang="en-US" altLang="en-US" sz="2400" dirty="0">
                <a:solidFill>
                  <a:srgbClr val="0000FF"/>
                </a:solidFill>
              </a:rPr>
              <a:t>first (or last) element</a:t>
            </a:r>
            <a:r>
              <a:rPr lang="en-US" altLang="en-US" sz="2400" dirty="0"/>
              <a:t> in </a:t>
            </a:r>
            <a:r>
              <a:rPr lang="en-US" altLang="en-US" sz="2400" b="1" dirty="0">
                <a:latin typeface="Courier New" panose="02070309020205020404" pitchFamily="49" charset="0"/>
              </a:rPr>
              <a:t>S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Works only if input is random</a:t>
            </a:r>
          </a:p>
          <a:p>
            <a:pPr lvl="1">
              <a:lnSpc>
                <a:spcPct val="90000"/>
              </a:lnSpc>
            </a:pP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What if input </a:t>
            </a:r>
            <a:r>
              <a:rPr lang="en-US" altLang="en-US" sz="2000" b="1" dirty="0">
                <a:latin typeface="Courier New" panose="02070309020205020404" pitchFamily="49" charset="0"/>
              </a:rPr>
              <a:t>S</a:t>
            </a:r>
            <a:r>
              <a:rPr lang="en-US" altLang="en-US" sz="2000" dirty="0"/>
              <a:t> is sorted, or even mostly sorted?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All the remaining elements would go into either </a:t>
            </a:r>
            <a:r>
              <a:rPr lang="en-US" altLang="en-US" sz="1800" b="1" dirty="0">
                <a:latin typeface="Courier New" panose="02070309020205020404" pitchFamily="49" charset="0"/>
              </a:rPr>
              <a:t>S1</a:t>
            </a:r>
            <a:r>
              <a:rPr lang="en-US" altLang="en-US" sz="1800" dirty="0"/>
              <a:t> or </a:t>
            </a:r>
            <a:r>
              <a:rPr lang="en-US" altLang="en-US" sz="1800" b="1" dirty="0">
                <a:latin typeface="Courier New" panose="02070309020205020404" pitchFamily="49" charset="0"/>
              </a:rPr>
              <a:t>S2</a:t>
            </a:r>
            <a:r>
              <a:rPr lang="en-US" altLang="en-US" sz="1800" dirty="0"/>
              <a:t>!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Terrible performance!</a:t>
            </a:r>
          </a:p>
          <a:p>
            <a:pPr lvl="1">
              <a:lnSpc>
                <a:spcPct val="90000"/>
              </a:lnSpc>
            </a:pP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Why worry about sorted input?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Remember </a:t>
            </a:r>
            <a:r>
              <a:rPr lang="en-US" altLang="en-US" sz="1800" dirty="0">
                <a:sym typeface="Wingdings" pitchFamily="2" charset="2"/>
              </a:rPr>
              <a:t> Quicksort is recursive, so sub-problems could be sorted</a:t>
            </a:r>
            <a:endParaRPr lang="en-US" altLang="en-US" sz="1800" dirty="0"/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Plus mostly sorted input is quite frequent</a:t>
            </a:r>
          </a:p>
          <a:p>
            <a:pPr lvl="2">
              <a:lnSpc>
                <a:spcPct val="9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22368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4F7D4BA7-4E51-5945-94C3-D3929EEDF3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1882" y="1267691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We are given array of n integers to sort: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886B85A-9D9B-6A41-8569-A1BDECC34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882" y="1791445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99CCD95-2945-E740-BC9E-92EA00730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3482" y="1791445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4CAE98-C2BB-0048-9A4D-2DA4E2197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3082" y="1791445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AA22C7B-AF56-3D4A-863E-0BE46FC48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682" y="1791445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A4F705D1-E3C2-4449-AA96-7F9AFBC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2282" y="1791445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45FAEAC6-03A8-8B4D-A2C1-61EC43101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882" y="1791445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BA3AF45E-90FA-564A-AB9E-EA7E7FECA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1482" y="1791445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EB494B79-8432-C14B-A806-7D9D65922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1082" y="1791445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3A0B0DA6-2E2C-3846-BA42-AEF7518F1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682" y="1791445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BDB25FDA-02DE-CE45-82E2-D34645D52C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1882" y="2905990"/>
            <a:ext cx="7772400" cy="1143000"/>
          </a:xfrm>
        </p:spPr>
        <p:txBody>
          <a:bodyPr>
            <a:noAutofit/>
          </a:bodyPr>
          <a:lstStyle/>
          <a:p>
            <a:r>
              <a:rPr lang="en-US" altLang="en-US" sz="2000" dirty="0"/>
              <a:t>Pick the </a:t>
            </a:r>
            <a:r>
              <a:rPr lang="en-US" altLang="en-US" sz="2000" dirty="0">
                <a:solidFill>
                  <a:srgbClr val="0000FF"/>
                </a:solidFill>
              </a:rPr>
              <a:t>first (or last) element</a:t>
            </a:r>
            <a:r>
              <a:rPr lang="en-US" altLang="en-US" sz="2000" dirty="0"/>
              <a:t> of array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dirty="0"/>
              <a:t>Pick the pivot </a:t>
            </a:r>
            <a:r>
              <a:rPr lang="en-US" altLang="en-US" sz="2000" dirty="0">
                <a:solidFill>
                  <a:srgbClr val="0000FF"/>
                </a:solidFill>
              </a:rPr>
              <a:t>randomly</a:t>
            </a:r>
            <a:br>
              <a:rPr lang="en-US" altLang="en-US" sz="2000" dirty="0">
                <a:solidFill>
                  <a:srgbClr val="0000FF"/>
                </a:solidFill>
              </a:rPr>
            </a:br>
            <a:r>
              <a:rPr lang="en-US" altLang="en-US" sz="2000" dirty="0">
                <a:solidFill>
                  <a:srgbClr val="0000FF"/>
                </a:solidFill>
              </a:rPr>
              <a:t>Pick </a:t>
            </a:r>
            <a:r>
              <a:rPr lang="en-US" altLang="en-US" sz="2000" dirty="0"/>
              <a:t>the </a:t>
            </a:r>
            <a:r>
              <a:rPr lang="en-US" altLang="en-US" sz="2000" dirty="0">
                <a:solidFill>
                  <a:srgbClr val="0000FF"/>
                </a:solidFill>
              </a:rPr>
              <a:t>median</a:t>
            </a:r>
            <a:r>
              <a:rPr lang="en-US" altLang="en-US" sz="2000" dirty="0"/>
              <a:t> of input array</a:t>
            </a:r>
            <a:br>
              <a:rPr lang="en-US" altLang="en-US" sz="1600" dirty="0"/>
            </a:br>
            <a:br>
              <a:rPr lang="en-US" altLang="en-US" sz="1600" dirty="0"/>
            </a:br>
            <a:r>
              <a:rPr lang="en-US" altLang="en-US" sz="3200" dirty="0"/>
              <a:t>Our Pivot Strategy</a:t>
            </a:r>
            <a:endParaRPr lang="en-US" altLang="en-US" sz="1600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4A98CBF8-461B-D34D-AF8C-746594B46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882" y="5306291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40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2E80F895-319D-3A4F-B39A-36211FF54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3482" y="5306291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20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DE49F22C-B071-DC45-89AF-42AC2B557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3082" y="5306291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1D9802D8-DC34-8540-81F0-4E6608BFB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682" y="5306291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80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F727707D-A60E-284C-BE95-07A1BF012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2282" y="5306291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60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4DD0CB4E-ADE5-DE4B-AFD5-52EE6AD59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882" y="5306291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50</a:t>
            </a: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54F898FB-5B05-AD4E-AF3A-1D71CC116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1482" y="5306291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7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2A5CF036-55CF-1C40-85ED-DB53C80BA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1082" y="5306291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30</a:t>
            </a: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A4323DDF-0ACA-D64C-ADEA-4C5786428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682" y="5306291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100</a:t>
            </a: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68496161-564D-154B-9B93-F95820991D71}"/>
              </a:ext>
            </a:extLst>
          </p:cNvPr>
          <p:cNvSpPr txBox="1">
            <a:spLocks noChangeArrowheads="1"/>
          </p:cNvSpPr>
          <p:nvPr/>
        </p:nvSpPr>
        <p:spPr>
          <a:xfrm>
            <a:off x="1201882" y="4500886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400" dirty="0"/>
              <a:t>In this example, we will use the first element in the array:</a:t>
            </a: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F545781A-7A9D-8845-9073-0C40F6642BDE}"/>
              </a:ext>
            </a:extLst>
          </p:cNvPr>
          <p:cNvSpPr txBox="1">
            <a:spLocks noChangeArrowheads="1"/>
          </p:cNvSpPr>
          <p:nvPr/>
        </p:nvSpPr>
        <p:spPr>
          <a:xfrm>
            <a:off x="1039790" y="111423"/>
            <a:ext cx="10163502" cy="658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/>
              <a:t>Selecting Pivot</a:t>
            </a:r>
          </a:p>
        </p:txBody>
      </p:sp>
    </p:spTree>
    <p:extLst>
      <p:ext uri="{BB962C8B-B14F-4D97-AF65-F5344CB8AC3E}">
        <p14:creationId xmlns:p14="http://schemas.microsoft.com/office/powerpoint/2010/main" val="905774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88D551EC-7267-4F43-B1C8-F95633A78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9790" y="1700645"/>
            <a:ext cx="7772400" cy="41148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dirty="0"/>
              <a:t>Given a pivot, partition the elements of the array such that the resulting array consists of: 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dirty="0"/>
              <a:t>One sub-array that contains elements &gt;= pivot 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dirty="0"/>
              <a:t>Another sub-array that contains elements &lt; pivot</a:t>
            </a:r>
          </a:p>
          <a:p>
            <a:pPr marL="990600" lvl="1" indent="-533400">
              <a:buFontTx/>
              <a:buAutoNum type="arabicPeriod"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The sub-arrays are stored in the original data array. 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208170A-D3EB-6940-985C-D352A57417B2}"/>
              </a:ext>
            </a:extLst>
          </p:cNvPr>
          <p:cNvSpPr txBox="1">
            <a:spLocks noChangeArrowheads="1"/>
          </p:cNvSpPr>
          <p:nvPr/>
        </p:nvSpPr>
        <p:spPr>
          <a:xfrm>
            <a:off x="1039790" y="111423"/>
            <a:ext cx="10163502" cy="658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/>
              <a:t>Partitioning Array</a:t>
            </a:r>
          </a:p>
        </p:txBody>
      </p:sp>
    </p:spTree>
    <p:extLst>
      <p:ext uri="{BB962C8B-B14F-4D97-AF65-F5344CB8AC3E}">
        <p14:creationId xmlns:p14="http://schemas.microsoft.com/office/powerpoint/2010/main" val="17920758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30204</TotalTime>
  <Words>3414</Words>
  <Application>Microsoft Macintosh PowerPoint</Application>
  <PresentationFormat>Widescreen</PresentationFormat>
  <Paragraphs>762</Paragraphs>
  <Slides>42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Avenir Book</vt:lpstr>
      <vt:lpstr>Calibri</vt:lpstr>
      <vt:lpstr>Calibri Light</vt:lpstr>
      <vt:lpstr>Courier New</vt:lpstr>
      <vt:lpstr>Monotype Sorts</vt:lpstr>
      <vt:lpstr>Times New Roman</vt:lpstr>
      <vt:lpstr>1_Office Theme</vt:lpstr>
      <vt:lpstr>Custom Design</vt:lpstr>
      <vt:lpstr>Divide and Conquer Algorithms</vt:lpstr>
      <vt:lpstr>Quick Sort</vt:lpstr>
      <vt:lpstr>Quicksort Recursion</vt:lpstr>
      <vt:lpstr>The steps of QuickSort</vt:lpstr>
      <vt:lpstr>Picking the Pivot</vt:lpstr>
      <vt:lpstr>Picking the Pivot (contd.)</vt:lpstr>
      <vt:lpstr>Picking the Pivot (contd.)</vt:lpstr>
      <vt:lpstr>Pick the first (or last) element of array Pick the pivot randomly Pick the median of input array  Our Pivot Strategy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Partition Result</vt:lpstr>
      <vt:lpstr>Recursion: Quicksort Sub-arrays</vt:lpstr>
      <vt:lpstr>Implementation: Partitioning the Array</vt:lpstr>
      <vt:lpstr>Quicksort Analysis</vt:lpstr>
      <vt:lpstr>Quicksort: Worst Case</vt:lpstr>
      <vt:lpstr>Small arrays</vt:lpstr>
      <vt:lpstr>Quick sort vs. Merge sort</vt:lpstr>
      <vt:lpstr>Comparisons of Mergesort and Quicksort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Fraud Preemtion</dc:title>
  <dc:creator>Md_ Rahman</dc:creator>
  <cp:lastModifiedBy>Microsoft Office User</cp:lastModifiedBy>
  <cp:revision>2226</cp:revision>
  <dcterms:created xsi:type="dcterms:W3CDTF">2018-02-18T09:06:46Z</dcterms:created>
  <dcterms:modified xsi:type="dcterms:W3CDTF">2022-08-21T19:55:32Z</dcterms:modified>
</cp:coreProperties>
</file>